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0"/>
  </p:notesMasterIdLst>
  <p:sldIdLst>
    <p:sldId id="257" r:id="rId4"/>
    <p:sldId id="278" r:id="rId5"/>
    <p:sldId id="259" r:id="rId6"/>
    <p:sldId id="258" r:id="rId7"/>
    <p:sldId id="261" r:id="rId8"/>
    <p:sldId id="263" r:id="rId9"/>
    <p:sldId id="265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66" r:id="rId18"/>
    <p:sldId id="267" r:id="rId19"/>
  </p:sldIdLst>
  <p:sldSz cx="9144000" cy="5143500" type="screen16x9"/>
  <p:notesSz cx="6858000" cy="9144000"/>
  <p:embeddedFontLst>
    <p:embeddedFont>
      <p:font typeface="Roboto Thin" panose="020B0604020202020204" charset="0"/>
      <p:regular r:id="rId21"/>
      <p:bold r:id="rId22"/>
      <p:italic r:id="rId23"/>
      <p:boldItalic r:id="rId24"/>
    </p:embeddedFont>
    <p:embeddedFont>
      <p:font typeface="Roboto Black" panose="020B0604020202020204" charset="0"/>
      <p:bold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Dosis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600"/>
    <a:srgbClr val="476274"/>
    <a:srgbClr val="AB7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7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660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102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121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5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2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52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65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53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56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60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67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979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Cool T</a:t>
            </a: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s</a:t>
            </a: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hirts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Attribution Queries and Analysis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2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Connie Stovall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October 12,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99634">
            <a:off x="6006807" y="919456"/>
            <a:ext cx="2354601" cy="2750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591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 Last Touches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 the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 Page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Responsible?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last_touch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    select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max(timestamp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as last_touch_at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page_name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group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by user_id),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ft_attr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select lt.user_id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		lt.last_touch_at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		pv.utm_source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from last_touch lt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join page_visits pv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lt.user_id = pv.user_id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lt.last_touch_at = 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pv.timestamp)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ft_attr.utm_source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			ft_attr.utm_campaign,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       count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ft_attr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19069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smtClean="0">
                <a:solidFill>
                  <a:srgbClr val="476274"/>
                </a:solidFill>
                <a:latin typeface="Roboto"/>
                <a:ea typeface="Roboto"/>
                <a:cs typeface="Roboto"/>
                <a:sym typeface="Roboto"/>
              </a:rPr>
              <a:t>The query includes counting the distinct number of user id’s from the table “page_visits”  where “4 – purchase” occurs in the “page_name column.”</a:t>
            </a:r>
            <a:endParaRPr sz="1200" i="1" dirty="0">
              <a:solidFill>
                <a:srgbClr val="47627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0792"/>
              </p:ext>
            </p:extLst>
          </p:nvPr>
        </p:nvGraphicFramePr>
        <p:xfrm>
          <a:off x="177975" y="2486249"/>
          <a:ext cx="4811469" cy="2647965"/>
        </p:xfrm>
        <a:graphic>
          <a:graphicData uri="http://schemas.openxmlformats.org/drawingml/2006/table">
            <a:tbl>
              <a:tblPr/>
              <a:tblGrid>
                <a:gridCol w="1603823">
                  <a:extLst>
                    <a:ext uri="{9D8B030D-6E8A-4147-A177-3AD203B41FA5}">
                      <a16:colId xmlns:a16="http://schemas.microsoft.com/office/drawing/2014/main" val="1984628410"/>
                    </a:ext>
                  </a:extLst>
                </a:gridCol>
                <a:gridCol w="1603823">
                  <a:extLst>
                    <a:ext uri="{9D8B030D-6E8A-4147-A177-3AD203B41FA5}">
                      <a16:colId xmlns:a16="http://schemas.microsoft.com/office/drawing/2014/main" val="748296729"/>
                    </a:ext>
                  </a:extLst>
                </a:gridCol>
                <a:gridCol w="1603823">
                  <a:extLst>
                    <a:ext uri="{9D8B030D-6E8A-4147-A177-3AD203B41FA5}">
                      <a16:colId xmlns:a16="http://schemas.microsoft.com/office/drawing/2014/main" val="2741503457"/>
                    </a:ext>
                  </a:extLst>
                </a:gridCol>
              </a:tblGrid>
              <a:tr h="3710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Source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487" marR="19487" marT="12991" marB="1299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Campaign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487" marR="19487" marT="12991" marB="1299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6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Count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487" marR="19487" marT="12991" marB="1299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8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42836"/>
                  </a:ext>
                </a:extLst>
              </a:tr>
              <a:tr h="20158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email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weekly-newsletter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115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802297"/>
                  </a:ext>
                </a:extLst>
              </a:tr>
              <a:tr h="20158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facebook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retargetting-ad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113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337007"/>
                  </a:ext>
                </a:extLst>
              </a:tr>
              <a:tr h="20158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email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retargetting-campaign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54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633601"/>
                  </a:ext>
                </a:extLst>
              </a:tr>
              <a:tr h="201583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google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paid-search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089513"/>
                  </a:ext>
                </a:extLst>
              </a:tr>
              <a:tr h="34998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buzzfeed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ten-crazy-cool-tshirts-facts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607782"/>
                  </a:ext>
                </a:extLst>
              </a:tr>
              <a:tr h="2662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nytimes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getting-to-know-cool-tshirts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458200"/>
                  </a:ext>
                </a:extLst>
              </a:tr>
              <a:tr h="37380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medium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interview-with-cool-tshirts-founder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686195"/>
                  </a:ext>
                </a:extLst>
              </a:tr>
              <a:tr h="26622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google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cool-tshirts-search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marL="19487" marR="19487" marT="12991" marB="1299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86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Typical User Journey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4" descr="data:image/png;base64,iVBORw0KGgoAAAANSUhEUgAAApQAAAGYCAYAAAD85XLaAAAgAElEQVR4Xuy9CbRVRZrn+wEyOTA5kCriBChaIo6JpDiP4MDoxKQMWiuz6q162dX1qquyuqteZ9XL7qqXlV0rzX7KoDgPKDjggCIgKpiAgqQ4oAJqOk8gwmV+6xeZgZuT5172OXfvfSPO/e+1WMC9cfaJ+Efs2L/4hogWO3fu3Gm6pIAUkAJSQApIASkgBaRAlQq0EFBWqZw+JgWkgBSQAlJACkgBKeAUEFBqIEgBKSAFpIAUkAJSQAo0SgEBZaPk04elgBSQAlJACkgBKSAFBJQaA1JACkgBKSAFpIAUkAKNUkBA2Sj59GEpIAWkgBSQAlJACkgBAaXGgBSQAlJACkgBKSAFpECjFBBQNko+fVgKSAEpIAWkgBSQAlJAQKkxIAWkgBSQAlJACkgBKdAoBQSUjZJPH5YCUkAKSAEpIAWkgBQQUGoMSAEpIAWkgBSQAlJACjRKAQFlo+TTh6WAFJACUkAKSAEpIAUElBoDUkAKSAEpIAWkgBSQAo1SQEDZKPn0YSkgBaSAFJACUkAKSAEBpcaAFJACUkAKSAEpIAWkQKMUEFA2Sj59WApIASkgBaSAFJACUkBAqTEgBaSAFJACUkAKSAEp0CgFBJSNkk8flgJSQApIASkgBaSAFBBQagxIASkgBaSAFJACUkAKNEoBAWWj5NOHpYAUkAJSQApIASkgBQSUGgNSQApIASkgBaRA5grc+cJWW79pZ+r7XnTCXtbzBy1Tl1fBsBQQUIbVH6qNFJACUkAKSIHoFXhy+Tb7t1mbK2rHsYe0tJuvb1/RZ0oL79ixwz7++GM76KCDrHXr1o26V1N/+P3337fp06fb+PHjrWPHjk1dnT1+fy5AuX37dnvyySdt4cKFxr979+5tQ4YMsQ4dOrgKvf766/bQQw/Zhg0bnEiDBw+2448/3v1u06ZNTkDKtGzZ0o477jgbNmyYtW/fuEG2RyVUQApIASkgBaSAFMhEgSeWbbP/94nKgLJH15Z2y/g9v+ufffZZmz179p/Uc/To0da1a1ebOnWqDR8+3Hr06FFRWxoCuLvvvtuWL19e9n4XXXSRXXDBBRV9V5rCAkozW7p0qT333HN2/fXXW6dOnRw8btmyxUaOHGnffPONTZo0yeiAvn372rJly9zAmDhxou2///72xBNP2Nq1a23s2LFO72nTptnhhx9uAwcOTKO/ykgBKSAFpIAUkAJNrEDeQPn222/buHHjrF27dpm1NC3AAZeAax4QmWxM2vpkJkAjb5SLhZLVw6effuoAkmvFihW2YMEC1/mrVq2y+fPn24QJE9xAqKursylTptg555xjRx99tFtZ9O/f38EmF8C5aNEi99k2bdo0srn6uBSQAlJACkgBKZC3Ak0FlOvWrXNMgYWS67777rODDz7Y3n33XccRGLlmzJhhb7zxhvOCnnHGGc5gNXfu3N2snlg7TzjhhLIylQPKzZs326xZs2zJkiXuM3hm8a7uvffeuzEQ3JOsY/fu3e3DDz909fz8889tn332saFDhzqv7QcffGAPPvigHXPMMfbb3/7Wtm3btqu+rVq1stLv9G3hdzDYAw884O7dtm1bu/DCC+3MM8+0Fi1a5Nb1uQAlAInVccyYMbsslMAgbu958+a5Bo4aNco1DKAEIgcMGOAskQwExOTfpTCa5UokN0V1YykgBaSAFJACzVyBUIASpjj99NPtRz/6ke233342c+ZMB2IjRoxwHtPbb7/dzjvvPDvllFMsrUWwFCh37tzpIBWIg22I3QQE+ZvvWbly5S6jWilQEgoIAwGDP/zhD2316tUu7A+gBSCpPz8HCKnf/fff777jsMMO2/WdeHQJF7zjjjvsrLPOsj59+rh2Aat8bs2aNQ5Yr732WjvyyCNzG5m5ACVBsYj78ssvu4ofddRRToB9993XSq2XSaCk8X5lwb/TACUxmgCqLikgBaSAFJACUiCdAt5ok6505aXyBsrSGMoTTzzReUVLLZSAHUktWCa5CKvDWonhCsslcIlxC9CrFijXr1/vQvnIB8HTyvXRRx/Zvffe68L3SBLyXtpSoPz222+doY068juY5r333rMDDzzQuG8yKafUAFf6nZ6vrrnmGgN6Ad3LLrvMOnfu7IATw16eiUq5ACXxk8Q30LmYe+fMmeNMt1gsX3jhhUwtlIjPqkCXFJACUkAKSAEpkE6BQw45JF3BKkvlDZT1xVCWAmVplvTWrVvtpZdecn+AuVNPPdUGDRrk3MLVAmWpCxvJkj/j3/UBJRZJkpDLxYOW1qfUAHfzzTc7K2vywoDHvTDsAd0kEtFmwgrPPvtswx2e15U5UJJ8g/kWE/PJJ5+8i9TvueceZ8L94osvdqPxjRs3OrInuLVnz57us/369dsVQ7l48WKX5KMYyryGgO4rBaSAFJACUiBbBUIESix2MIe31AGUJP4Sr3juuedWDZT1WSixEsI9xEamtVAm64hlsyELZWmIoO9BYJJ2sjsOAPnJJ5+4dmKt9DvqZNvbf7hb5kDJTYlRQECExLyKhfJ3v/ud3XTTTS5msjTLG4sm5l7MsuWyvAHNvLOp8hBX95QCUkAKSAEp0BwVCBEo8WgCeYTfXX755c5yhxErCZTEGrJDDftY1nftKYYSYH344Yfd/fHU/v73v7e77rrLrrvuOhf7yJaKcNENN9zgtlOkDsQ+YoQj3hE3PWWBy/qAki0V2UHnu+++cwlIeIOxuhInShLP5MmTXSwl+SkY8m677bY4gRJf/WOPPeYytOnAbt262VVXXeXS7Lkw7wKdmIGBSDKhevXq5X7HZxGJIFYuBCGZB3O0LikgBaSAFJACUiB8BUIESlTDRQykvfPOOy7Lmx1lgEuseRi8gEV2o8EgVp81r9IsbzgIwxmZ5FxkgGN9JNaxNMsbwPR7czfk8iYDPZnljVUyuec3EEs7ieWEn0j6YbvGqFze4Q9z1VAKSAEpIAWkgBTIU4E8gTLPeuve1SuQi8u7+urok1JACkgBKSAFpEDsClQDlJzj/f+N2/NJObFrU6v1F1DWas+qXVJACkgBKSAFmlCB//3sFlu3aWfqGgw8cS/r0z2/LOTUFVHBqhQQUFYlmz4kBaSAFJACUkAKSAEp4BUQUGosSAEpIAWkgBSQAlJACjRKAQFlo+TTh6WAFJACUkAKSAEpIAUElBoDUkAKSAEpIAWkgBSQAo1SQEDZKPn0YSkgBaSAFJACUkAKSAEBpcaAFJACUkAKSAEpIAWkQKMUEFA2Sj59WApIASkgBaSAFJACUkBAqTEgBaSAFJACUkAKSAEp0CgFBJSNkk8flgJSQApIASkgBaSAFBBQagxIASkgBaSAFJACUkAKNEoBAWWj5NOHpYAUkAJSQApIgXIKfPfS87bju+9Si7PvWedZi7ZtU5dXwbAUEFCG1R+qjRSQAlJACkiB6BXY8MJc++Sf/ktF7dj75NPtkP/xHxV9plYL19XV2dSpU23AgAF2wgknRNFMAWUU3aRKSgEpIAWkgBSIR4H1Tz5qn/3yXyqqcNseveyw/33HHj/z7LPP2ttvv23jxo2zdu3a7bF8mgINAdyKFSvszjvvLHubI444ItN6+C8RUKbpNZWRAlJACkgBKSAFalqBWgLKZEcBlwsWLMgFIpPfI6Cs6cdDjZMCUkAKSAEpIAXSKNBUQLlz50579dVX7fHHH7cNGzbYgQceaNdee61169bN6vvdjh07bPLkyQbEcZ144ok2cuTIss0sB5Tbt2+3+fPn27x582zLli3WvXt3u/rqq23//fe3999/36ZPn27jx4+3jh07uu9IurI3bdpkDz30kK1cudJ9X79+/ezSSy817kk5LKCvv/66ffHFF+6+1KtTp07u98nvPP7442348OHWvn17W79+vc2YMcPeeOMNa9mypZ1xxhk2cOBAa9WqVZquq7qMXN5VS6cPSgEpIAWkgBSQAuUUaCqgXL16td177712zTXXOBh75pln7N1333UWxW+++camTZvmwOvII4+0OXPm2JtvvmkTJkywFi1apIpZLAeUL7zwgi1cuNDGjBljXbp0cd+5Zs0a952fffZZvUB53HHHOZjcvHmzjRgxwrZu3Wp33XWXAYenn366qw8QfN1111nbtm3d/4899li74IILzH/n9ddfb/vtt59zyR966KEOHJP3pM233367nXfeeXbKKafkOlgFlLnKq5tLASkgBaSAFGh+CjQVUAJlWAn33ntvB4lr1651QAc0btu2zSZNmuQsdgBbmzZtDAshZflMmiSYUqD0nwPWTjvtNNfRWAi51+WXX26tW7euFygPP/xwmzJlig0dOtT4N9cnn3zirJg/+MEP/qQ+xI5++umnDj65f/I7k/V67rnnHERz34MPPtgBK1pkFW9a32gWUDa/51wtlgJSQApIASmQqwJNBZTeFfz888/bxo0bXRtxEf/kJz9xLuePP/7YZs2aZVgy+fngwYOtZ8+ef+KKrk+cUqAsF+uY/BnfWZ/LG2smlkUskLizk1e5+3qgHDZsmANKrKDJi/v9+Mc/dm7vl156yf359ttv7dRTT7VBgwY5K2eel4AyT3V1bykgBaSAFJACzVCBpgLKpUuXGjA5atQoFz+ZjGH0lkj+xpW8ZMkSF4d40003OWtllhZKLKFAHN9VH1CWs1ACktStnAu+1EJJvGXfvn13G118FpCmPVhHAUrc/LjRzz333FxHooAyV3l1cykgBaSAFJACzU+BpgJKYguXLVtmY8eOdVAFhL322mvOcvfVV1/Z/fff7xJbSNIBPufOnbsbUJ588skuMSathZJyyRjKAw44wMVmvvXWW87Njrv5lltusQsvvNDBH8k3DzzwgHNb+xhKrKq4p/n7jjvusF69eln//v3rdXlTf9zaWEtJOOI7+TfxknyOGNJ9993XudwJAQCUBZTN7xlUi6WAFJACUkAKRK9A3kA5e/bs3TQiPhCAwyqJRZDMaICSjO333nvPbrjhBpd1vWjRIpc0QwY4LuIrr7zSevfu7e6FtfLpp5+2Pn36uKSeclelWd7cA0voo48+6uI0e/To4cDv4osvdhuWJ7O8sUoS30mWtwfB5Mbm3kIJUCazvIFWAPmqq66yrl27uvujwTvvvOOyvAFZ4BJXeJ6XLJR5qqt7SwEpIAWkgBRohgrkCZTNUM4omiygjKKbVEkpIAWkgBSQAvEoUA1Qtj6kmx0+bXo8jVRNd1NAQKkBIQWkgBSQAlJACmSqwPZv19sn//VvjL/TXDvqNlmXkTdYh0uvSFNcZQJUQEAZYKeoSlJACkgBKSAFpIAUiEkBAWVMvaW6SgEpIAWkgBSQAlIgQAUElAF2iqokBaSAFJACUkAKSIGYFBBQxtRbqqsUkAJSQApIASkgBQJUQEAZYKeoSlJACkgBKSAFpIAUiEkBAWVMvaW6SgEpIAWkgBSQAlIgQAUElAF2iqokBaSAFJACUkAKSIGYFBBQxtRbqqsUkAJSQApIASkgBQJUQEAZYKeoSlJACkgBKSAFpIAUiEkBAWVMvaW6SgEpIAWkgBSQAlIgQAUElAF2iqokBaSAFJACUiB2BXZuXG07t29M3YyW+x2fuqwKhqeAgDK8PlGNpIAUkAJSQApErcD2r563uoVnV9SGvbpPtLYn3FrRZ/IufPfdd1vXrl3tggsuyPuror+/gDL6LlQDpIAUkAJSQAqEpcC2Dybb5tcmVlSplh1OsvYDXtnjZ5599lmbPXv2rnItW7a0Qw891AYPHmyHHXbYHj9fSQEBZXq1BJTptVJJKSAFpIAUkAJSIIUCeQPl22+/bePGjbN27drZ9u3bbd68efbqq6/a+PHjrXPnzilqmK6IgDKdTpQSUKbXSiWlgBSQAlJACkiBFAoUCZRUZ926dTZlyhQbPny4q9306dMdXHbs2NHq6ups6tSpNmDAAOvZs6f7N9D51ltv2ZlnnmnnnnuuPfnkk7Zw4UIHp8cdd5y7z957720AZZs2beyzzz6z999/3w444AC79tprrVu3brZz504HsY8//rht2LDBDjzwwFS/o36rVq2ymTNn2ueff77b51JIG2wRAWWwXaOKSQEpIAWkgBSIU4EigRIIBAZfeOEFmzhxon333Xd7BEpgcNiwYdapUyd76aWX7I033rDrrrvOQeTDDz9srVu3dr+/55577IMPPrDRo0fbQQcdZA8++KDrEKByzZo1du+999o111xjRxxxhD3zzDP27rvvOsvpN998Y9OmTXNgeuSRR9qcOXPszTfftAkTJrjf3XbbbXbJJZdY3759bcGCBfbaa6+537Vv3z7ODpeFMtp+U8WlgBSQAlJACgSrQN5AmYyhbNGihbPyXXnllc4CiSVxTxbK/v37O5jbsmWLs1j269fP/Z8L4MNyeNRRR9l99923W1LOihUrHAACja1atXKfB0Kpw9q1a933Aobbtm2zSZMm2RlnnGGnn366s3Ju2rTJlZ0/f74rC6Ryj6R1tXv37sH26Z4qJgvlnhTS76WAFJACUkAKSIGKFMgbKJMxlKUVSwOUuL9POOEE+/bbb+03v/mNDRw40P2/9CqNoUwCJVZM4PD555+3jRv/sD0SFs+f/OQnztX+8ccf26xZs2z16tXu5yQNAbylSUV8DiAdM2aMHX98vFsnCSgrekRUWApIASkgBaSAFNiTArEAZTkL5datW3dZHnF5J7cNSgLl66+/7mBy1KhRzkKaBFkskd56iXt9yZIlDj5vuukmW7p0qX344Yfuc4BkrVwCylrpSbVDCkgBKSAFpEAgCjQlUOKyvuWWW+zCCy90buyVK1faAw88YCNGjNiVlOMtlMj13HPPGRbPkSNHuqzxhx56yNiKiBjKhlzeQOKyZcts7NixzqWN5ZFYyB//+Mf21Vdf2f333+/uSQIPEDl37lwHlLi477rrrl1W0S+++MLFcVLfffbZJ5AerLwaAsrKNdMnpIAUkAJSQApIgQYUaEqgpFrA3qOPPuqshD169HBxkRdffHFZoCSpx2d5Y00kyxuYJEGmIZc3ZYmZxFIJUJ544on23nvv2Q033GD777+/LVq0yCXqkAHepUsXF+PZu3dvp1oyy3vfffe1yy67zE466aSoLZYCSk0JUkAKSAEpIAWkQKYK5AmUmVZUN8tMAQFlZlLqRlJACkgBKSAFpAAKCCib3zgQUDa/PleLpYAUkAJSQArkqsCOb1+zuhd/ZDu3b0j9Pa17/J21OeafU5dXwbAUEFCG1R+qjRSQAlJACkiB2lBg53aznVvTt6Vlu/RlVTI4BQSUwXWJKiQFpIAUkAJSQApIgbgUEFDG1V+qrRSQAlJACkgBKSAFglNAQBlcl6hCUkAK1KIC7366w7bvLN+yDu1a2A861c4Gx7XYf2qTFJACDSsgoNQIkQJSQArkrMD/eGyzzV6xrcFvGTOgtY0d0Cbnmuj2UkAKSIF8FBBQ5qOr7ioFpIAUcArMWLLVfj17Syo1/n10O+tzWKtUZVVICkgBKRCSArkBJWdhcsYlxwmxY/y4cePckUZc7CrP0UbsHs8B6hyY7g9E37Rp066d5zn6KLljfUjCqS5SQApIgTQK/Od76uyVNdvTFLWfXtrWBp20V6qyKiQFpIAUCEmBXICSY4w4jghgvOKKK+yAAw7YdZzQl19+aZMmTbKLLrrInbHJOZizZ8+2iRMnOvB84oknbO3ate5sTK5p06bZ4Ycf7s68LPJ68OWt9vDirbZ9R/lv/UGnlvbjC9rYsYe0LLJa+i4pIAUiU+D8f/kudY0FlKmlUkEpIAUCUyAXoFy9erU99dRTNmbMmD856HzFihU2f/58mzBhgrNY1tXV2ZQpU+ycc86xo48+2qZOnWr9+/d3sMkFcHIeJhZOzsos4npq+Tb711mbU33Vk3+zj7WRQSGVViokBZqjAr98crPNerXh+Emvi4CyOY4QtVkK1IYCuQAlFsd33nnHvvvuO/v888/twAMPtGuvvda6detmc+fOtQ8//NBGjRrlrJYAJRA5YMAAZ4kELocOHer+zQWALliwYDeXed7S/6e762zZ2nQuqp+PaGdn9FTMU959ovtLgVgVEFDG2nOqtxSQApUokAtQ3n333fbBBx/Y6NGj7eCDD7Y5c+bYm2++6aySL774on366ac2cuRIV88kUHbv3t0B5fDhw41/pwFK3OsAapbXuLsPSH27/+Oc9db30HQB96lvqoJSQArUjALTXt7X5r+T7gSQsT/cYGf3qKuZtqsh4SrgjTbh1lA1i02B3ICya9eudsEFFzg9vvnmG2eFvOqqq2zVqlWZWigBSgA1y2v07R1T3+6n52+0kw6r4Gip1HdWQSkgBWpBgakvtbe5b6cL1xnXf5Od20sL1Fro99DbcMghh4ReRdUvMgVyAcrHH3/cWR6HDRvm3NpJoFy3bp3NmzfPxo8f72IoN27c6JJ0gM+ePXs68OzXr9+uGMrFixfb0qVLC42hrCSIXi7vyEa8qisFClZALu+CBdfXSQEp0CQK5AKU77//vt1zzz02YsQIO/LII3dzeXuATGZ5P/fccw4wO3fuXDbLG9D01s4iVPrZg3W2cJViKIvQWt8hBWpdAQFlrfew2icFpAAK5AKUO3fudHtNPvzwwy4xh2Qc3N24wbn43cyZMw1rJRCJJbNXr17ud+xDyR6VK1eudP/v06ePDRkyxNq2bVtYjwkoC5NaXyQFal4BAWXNd7EaKAWkQF5AGbuyAsrYe1D1lwLhKCCgDKcvVBMpIAXyUyAXC2V+1S3mzgLKYnTWt0iB5qCAgLI59LLaKAWkgICyzBgQUOrBkAJSICsFBJRZKan7SAEpELICAkoBZcjjs+K66cjMiiXTB3JWQECZs8C6vRSQAkEoIKAUUAYxELOohI7MzEJF3SNrBQSUWSuq+0kBKRCiAgJKAWWI47KqOunIzKpk04dyVkBAmbPAur0UkAJBKCCgFFAGMRCzqIQ2pM9CRd0jawUElFkrqvtJASkQogICSgFliOOyqjoJKKuSTR/KWQEBZc4C6/ZSQAoEoYCAUkAZxEDMohICyixU1D2yVkBAmbWiup8UkAIhKiCgFFCGOC6rqpO2e6p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HlHgfi1/dOM/7s2LSxbNm99j/Q9r/pL22/cy/a473yLCCgzFNd3btaBQSU1Sqnz0kBKRCTAgJKAWWD43XDvGftk3/+Waox3X3Kfdam+xGpyuZRSECZh6rh3nPD83Psqzun2I5v15etZMv9OliX0eNt37POb9JGCCibVH59uRSQAgUpIKAUUDY41D7+p7+1716Yl2o4HvRXf2sdBg1OVTaPQgLKPFQN856b33rDPviLG1JV7rBf32Ztj+mdqmwehQSUeaiqe0oBKRCaAgJKAWWDY/K9y8+xHXV1qcatgDKVTCqUgQJf3THZvrpzcqo7dRk9wbqMmZCqbB6FBJR5qKp7SgEpEJoCAkoBZYNj8rNf/cLWz5qZatwKKFPJpEIZKCCgzEBE3UIKSK3BTfMAACAASURBVAEpkKECAkoBpYAywwdKtypGAQFlMTrrW6SAFJACaRUQUAooBZRpnxaVC0YBAWUwXaGKSAEpIAWcAgJKAaWAUpNBdAoIKKPrMlVYCkiBGldAQCmgFFDW+ENei80TUNZir6pNUkAKxKyAgFJAKaCM+QlupnUXUDbTjlezpYAUCFaB3IHylVdesccee8xuuOEG6969uxPi9ddft4ceesg2bNhgHTt2tMGDB9vxxx/vfrdp0yabPn26K9OyZUs77rjjbNiwYda+ffvCRNR+ht9LrSzvwoadvqgCBQSUFYilolJACkiBAhTIFSi//PJLmzx5sm3cuNHGjx/vgJKfTZo0yS666CLr27evLVu2zGbPnm0TJ060/fff35544glbu3atjR071jV/2rRpdvjhh9vAgQMLkOMPXyGgFFAWNtj0RVUpIKCsSjZ9SApIASmQmwK5AeX27dudFXKvvfayNWvW2PDhwx1QrlixwubPn28TJkywdu3aWV1dnU2ZMsXOOeccO/roo23q1KnWv39/B5tcAOeiRYts3Lhx1qZNm9yESN5YQCmgLGSg6UuqVkBAWbV0+qAUkAJSIBcFcgNKQHDJkiV2xRVX2F133bULKOfOnWsffvihjRo1ylq0aOGAEogcMGCAs0QCl0OHDnX/5gJAFyxY4IASAC3iElAKKIsYZ/qO6hUQUFavnT4pBaSAFMhDgVyA8ptvvnEQeeWVV1qHDh0cJHoL5bPPPmuffvqpjRw50rUnCZRYMJNl0wAlltDVq1dnqs3NL3S21z5KB68/OfNr63NIuqMJM61kUTe7e4rZC3PTfdvI8WZnnpuubA6l1G85iBrqLR9/2GzWw+lqN2io2WVD05XNodRdSzragvf2TnXnUaeuswFHbUxVVoWkQGMU6NGjR2M+rs9KgT9RIHOgBPBmzJhhnTp1svPPP9/Wr1+/GyRmbaHk+77++utMu/Z/Pt3Glq5tleqef3PxFjvl8O2pysZYaOPkX9uWOU+lqvreE/7C2px/SaqyeRRSv+Whapj3rJt+j9U9dE+qyrUbdp21G35dqrJ5FLp1QWub88ZeqW5944Ctdn7vbanKqpAUaIwCBxxwQGM+rs9KgfyBEnc2STdka5deJOIcfPDBNm/ePJekgwubhB3KX3DBBdazZ0/n/u7Xr9+uGMrFixfb0qVLFUPZRINXWd5NJLy+tkEF5PLWAJECUkAKhKVA5hbK0uatW7duNwtluSzv5557zgFm586dy2Z5A5oAZ1GXYii/V1pAWdSo0/dUooCAshK1VFYKSAEpkL8ChQMlTWKPyZkzZxqwCUSyz2SvXr1ca7Fskh2+cuVK9/8+ffrYkCFDrG3btvmr8cdvEFAKKAsbbPqiqhQQUFYlmz4kBaSAFMhNgdyBMrea53hjAaWAMsfhpVtnoICAMgMRdQspIAWkQIYKCCjLiCmgFFBm+IzpVjkoIKDMQVTdUgpIASnQCAUElALKBoePYigb8XTpo7kpIKDMTVrdWApIASlQlQICSgGlgLKqR0cfakoFBJRNqb6+WwpIASnwpwoIKAWUAkrNDNEpIKCMrstUYSkgBWpcAQGlgFJAWeMPeS02T0BZi72qNkkBKRCzAgJKAaWAMuYnuJnWXUDZTDtezZYCUiBYBQSUAkoBZbCPpypWnwICSo0NKSAFpEBYCggoBZQCyrCeSdUmhQICyhQiqYgUkAJSoEAFBJQCSgFlgQ+cviobBQSU2eiou0gBKSAFslJAQCmgFFBm9TTpPoUpIKAsTGp9kRSQAlIglQICSgGlgDLVo6JCISkgoAypN1QXKSAFpICZgFJAKaDUTBCdAgLK6LpMFZYCUqDGFRBQCigFlDX+kNdi8wSUtdirapMUkAIxKyCgFFAKKGN+gptp3QWUzbTj1WwpIAWCVUBAKaAUUAb7eKpi9SkgoNTYkAJSQAqEpYCAUkApoAzrmVRtUiggoEwhkopIASkgBQpUQEApoBRQFvjA6auyUUBAmY2OuosUkAJSICsFBJQCSgFlVk+T7lOYAgLKwqTWF0kBKSAFUikgoBRQCihTPSoqFJICAsqQekN1kQJSQApoH8qyY+BnD9bZwlXbU42Pn49oZ2f0bJWqbIyFPvvVL2z9rJmpqn7QX/2tdRg0OFXZPAqp3/JQNcx7CijD7BfVSgpIgeargCyUslDKQtl8n/9oWy6gjLbrVHEpIAVqVAEBpYBSQFmjD3ctN0tAWcu9q7ZJASkQowICSgGlgDLGJ7eZ11lA2cwHgJovBaRAcAoIKAWUAsrgHktVaE8KCCj3pJB+LwWkgBQoVgEBpYBSQFnsM6dvy0ABAWUGIuoWUkAKSIEMFRBQCigFlBk+ULpVMQoIKIvRWd8iBaSAFEirgIBSQCmgTPu0qFwwCggog+kKVUQKSAEp4BQQUAooBZSaDKJTQEAZXZepwlJACtS4AgJKAaWAssYf8lpsnoCyFntVbZICUiBmBQSUAkoBZcxPcDOtu4CymXa8mi0FpECwCggoBZQCymAfT1WsPgUElBobUkAKSIGwFBBQCigFlGE9k6pNCgUElClEUhEpIAWkQIEKCCgFlALKAh84fVU2Cggos9FRd5ECUkAKZKWAgFJAKaDM6mnSfQpTQEBZmNT6IikgBaRAKgUElAJKAWWqR0WFQlJAQBlSb6guUkAKSAHtQ1l2DPzswTpbuGp7qvHx8xHt7IyerVKVjbHQZ7/6ha2fNTNV1Q/6q7+1DoMGpyqbRyH1Wx6qhnlPAWWY/aJaSQEp0HwVkIVSFkpZKJvv8x9tywWU0XadKi4FpECNKiCgFFAKKGv04a7lZgkoa7l31TYpIAViVEBAKaAUUMb45DbzOgsom/kAUPOlgBQITgEBpYBSQBncY6kK7UkBAeWeFNLvpYAUkALFKiCgFFAKKIt95vRtGSggoMxARN1CCkgBKZChAgJKAaWAMsMHSrcqRgEBZTE661ukgBSQAmkVEFAKKAWUaZ8WlQtGAQFlMF2hikgBKSAFnAICSgGlgFKTQXQKCCij6zJVWApIgRpXQEApoBRQ1vhDXovNE1DWYq+qTVJACsSsgIBSQCmgjPkJbqZ1F1A2045Xs6WAFAhWAQGlgFJAGezj2fiKrXvsIfvq9ltt+/p1ZW/WqkNH63L9jdbx8mGN/7IC7yCgLFBsfZUUkAJSIIUCAkoBpYAyxYMSY5FNy1+x3//1j1NV/dB/+421P/HkVGVDKCSgDKEXVAcpIAWkwPcKCCgFlALKGp0RYoKuSrsgprb98snNNuvVbama+NNL29qgk/ZKVVaFpIAUkAIhKSCgFFAKKEN6IjOsS0zQVWmzY2qbgLLS3lV5KSAFYlRAQJkRUG79/Qe27pEHbceWLWXHwV5dDrDO14y2Fm3aRjVOPvvVL2z9rJmp6nzQX/2tdRg0OFXZPAr97ME6W7hqe6pb/3xEOzujZ6tUZWMtFBN0VapxTG0TUFbauyovBaRAjAoIKDMAylP3/sjWXj9ij/3frvfx1u0/puyxXEgFBJQh9UZldYkJuiprmVlMbRNQVtq7Ki8FpECMCggoMwDKns/8L/tmxgOp+r/rf/4H2++iQanKhlBIQBlCL1RXh5igq9IWxtQ2AWWlvavyUkAKxKiAgDIDoDx61r9G4xaudJAKKCtVLJzyMUFXparF1DYBZaW9q/JSQArEqICAUkDZ4LgVUMb4WP+hzjFBV6Uqx9Q2AWWlvavyUkAKxKiAgFJAKaCM8clNUeeYoCtFc3YrElPbBJSV9q7KSwEpEKMCuQDl5s2bbdasWbZkyRLbsWOHde/e3a677jrr1KmT0+j111+3hx56yDZs2GAdO3a0wYMH2/HHH+9+t2nTJps+fbor07JlSzvuuONs2LBh1r59+8L0rTRbWC7vP3SNsrwLG6Kpvigm6ErVoEShmNomoKy0d1VeCkiBGBXIHCh37txpM2bMsG+//dauvvpqa9GihT388MMOFEePHm3r16+3SZMm2UUXXWR9+/a1ZcuW2ezZs23ixIm2//772xNPPGFr1661sWPHOj2nTZtmhx9+uA0cOLAwfQWU30stl3dhwy7zL4oJuiptfExtE1BW2rsqLwWkQIwKZA6UW7Zssfvuu89OP/10O/bYY50mK1assAULFti4ceNs1apVNn/+fJswYYK1a9fO6urqbMqUKXbOOefY0UcfbVOnTrX+/fs72OQCOBctWuQ+26ZNm0I0FlAKKAsZaDl/SUzQVakUMbVNQFlp76q8FJACMSqQOVCWioDFEqsjbvAhQ4bYvHnz7MMPP7RRo0Y56yVACUQOGDDAWSKBy6FDh7p/l8IoAFrEJaAUUBYxzvL+jpigq1ItYmqbgLLS3lV5KSAFYlQgd6DEwjhnzhy74YYbrEuXLvbss8/ap59+aiNHjnR6JYGSWEuAcvjw4S7uMg1Qbt++3VavXp2p9je/0Nle+ygdvP7kzK+tz9ybzV6Ym64OI8ebnXluurIhlLp7SjRtq7jfDqkLQeH86vD4w2azHk53/0FDzS4bmq5sCKUiattdSzragvf2TqXaqFPX2YCjNqYqq0JSoDEK9OjRozEf12elwJ8okCtQ/u53v3PJOddee+0uQJw7d26mFkqA8uuvv860a//n021s6dp0x/L9zcVbrPcz/8u2zHkqVR32nvAX1ub8S1KVDaHQxsm/jqZtlfbbKYenO6YxhH6opg510++xuofuSfXRdsOus3bDr0tVNoRCMbXt1gWtbc4be6WS7cYBW+383ttSlVUhKdAYBQ444IDGfFyflQLFAeV7771nDz74oF1zzTW73Nd8O9nbuL3Hjx/vYig3btzoknQuuOAC69mzp3N/9+vXb1cM5eLFi23p0qWKoWyiwauknCYSPoOvjcktXGlzY2qbXN6V9q7KSwEpEKMCuVgoydImMacUJhHoyy+//JMs7+eee84BZufOnctmeQOaAGdRl2Iov1daQFnUqMv+e2KCrkpbH1PbBJSV9q7KSwEpEKMCuQDl3XffbcuXL/8TPdg26IQTTnBWypkzZ9q6descRLLPZK9evVx5thdij8qVK1e6//fp08cl87Rt27YwfQWUzQsoNy5eZDu3l3czturYydr1/rPCxl6WXxQTdFXa7pjaJqCstHdVXgpIgRgVyAUoYxQiWWcBZfMByo/+/qe28bcvNThkO145wg78i/8U3bCOCboqFTemtlULlFveX2M7N5dPHGvRtp216X5EpbKpvBSQAlIgNwUElGWkFVA2D6A89pV77MvJN6d6uA75f35le5/aL1XZUArFBF2VahZT26oByi9+80v7ZsYDDcrSachVdsCPf1qpdCovBaSAFMhFAQGlgLLBgVXLMZS1fGQmnRoTdFU6u8XUtkqB8uxv59sn//3vU0nyg3/4Z9v3rPNTlVUhKSAFpECeCggoBZQCyhRPWFOfU56iin9SJCboqrR9MbWtUqA8Y8Xt9tWdk1NJ0mX0BOsyZkKqsqEUWvfYQ/bV7bfa9vXrylapVYeO1uX6G63j5cNCqbLqIQWkQAoFBJQCSgFligdFQJlCpAKLCCj/IHZsQLlp+Sv2+7/+caqRcui//cban3hyqrIqJAWkQNMrIKAUUAooUzyHAsoUIhVYREAZJ1DG1G8FDmd9lRSoCQUElAJKAWWKR1lAmUKkAovEBCZyeX8/MGLqN1/r1Z/vsPsXbrUNm3eWHeH7tm1hV5/R2o48sGWBT4C+SgqEp4CAUkApoEzxXAooU4hUYJGYwERAGS9Qfr5+p13z63Rnq9/3F3vbgR1aFPgU6KukQFgKCCgFlALKFM+kgDKFSAUWEVDK5V3EcJu2YIvdsWBrqq8aM6C1jR3QJlVZFZICtaiAgFJAKaBM8W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S5AOXOrV+bbd9U/t6t2luL1p0zf4Z+9mCdLVy1PdV9fz6inR09619t/ayZqcoLKFPJVFghAaWAsojBJqAsQmV9R60oIKAUUGYOlFtX/Xfb8vZ/bfC+bXr939a65z9k+hwJKHeXMyboqnQgxNS2Xz652Wa9ui1VE396aVs7Y8Xt9tWdk1OV7zJ6gnUZMyFV2RAKxdRv6CWgDGHUqA6xKCCgFFBmCpT7nNba6hZflmr8tzvtcWt10KBUZdMUElAKKMuNEw9d2z6617a88de2s+6jssOpxV77Wuuj/85a9/gvaYZb6jICyu+lElCmHjYqKAWiU0BAKaDMFCjb9VxuW1f9Y6oHoXXPf7Q2vf5bqrJpCgkoBZT1AWWnoT+yTfOPSzOMrO1J99leh1ydqmyaQgJKAWWacaIyUiB2BQSUAkoBZYqnWDGUKUQqsEillq4O5+ywzStuSlXDvbrfaG1PuCVV2TSFBJQCyjTjRGWkQOwKCCgFlALKFE+xgDKFSAUWEVD+QWzFUOY76BRDma++unttKSCgFFAKKFM80w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hVC5TrHp9h27/6smwVW7RpYx0vH2ot99m3iCboO6RAYQoIKAWUAsoUj5uAMoVIBRYRUAooixhu1QDlR3/3f9rGxQsbrF7rQ7pZt1/daq06dymiGfoOKVCIAgJKAaWAMsWj1pyAcsfXi2znls/Lq9KytbU68JIUiuVbREApoMx3hP3h7pUC5bBt8+2Tf/mHVFXrfPVo23/CT1KVVSEpEIMCAkoBpYAyxZPaXIByy+t/aVvX/LpBRVodNNDanTYrhWr5FRFQNi+g3Llxte3c+lX5AdWilbXs0DeXwVYpUA5Z/4R99qtfpKpLh0GDjXlFlxSoFQUElAJKAWWKp7k5AGXHSw+zut+msz62OfYX1vro/yuFcvkUEVA2H6Dc8vY/2tZV/9TgQNqr2xhre+K0zAebgDJzSXXDGlZAQCmgFFCmeMCbA1B2OGeHbV5xUwo1zPbqfqO1PeGWVGXzKCSgbB5A2fGyXla38OxUQ6jN8f9hrY/4y1Rl0xYSUKZVSuWkgJmAUkApoEwxEwgodxdJQJli0PyxyC+f3GyzXt2W6gM/vbStnbHidvvqzsmpyncZPcG6jJmQqmwIhWJaCKCXgDKEUaM6xKKAgFJAKaBM8bQKKAWUKYZJ2SICyu9lEVB+r4ViKKt9ovS5UBUQUAooBZQpnk4BpYAyxTARUO5BJAGlgLLa50ifC18BAaWAUkCZ4jkVUAooUwwTAaWAUlne1T4o+lz0CggoBZQCyhSPsYBSQJlimAgoBZQCymofFH0uegUElAJKAWWKx1hAKaBMMUwElAJKAWW1D4o+F70CAkoBpYAyxWMsoBRQphgmAkoBpYCy2gdFn4teAQGlgFJAmeIxFlAKKFMMEwGlgFJAWe2Dos9Fr4CAUkApoEzxGAsoBZQphomAUkApoKz2QdHnoldAQCmgFFCmeIwFlALKFMNEQCmgFFBW+6Doc9ErEBxQbtq0yaZPn26vv/66tWzZ0o477jgbNmyYtW/fvjCxf/ZgnS1ctT3V9/18RDs7eta/2vpZM1OVjw1MPvvVLypqW7uey23rqn9MpUXrnv9obXr9t1Rl0xRSv+2uUmx7/qXpY18mprZpY/PvezamfqPWOimnkqdSZZu7AsEB5RNPPGFr1661sWPHur6ZNm2aHX744TZw4MDC+ur8f/ku9XcJKL+XClhuSqBUvwkoyz24HE/YlOeUCygFlOXGpU7KSf2aVcFIFAgKKOvq6mzq1KnWv39/69u3r5Nw2bJltmjRIhs3bpy1adOmEFnzBpN9z+xum1+9xnZ8t8patDukbJt21n1kLffpaW1Pus9adjy5kHaX+5KYLJTqNwFliEBZybis5izvziMusrrFg2zHt79rcD5p0b67tT3hVmt14MVNNp/IQvm99ALKJhuG+uKcFAgKKNevX29TpkyxoUOHOqsk14oVK2zBggUOKNu1a5eTDLvftpIXQDUWyqa04lUq4DsX9kv9kVq3UMbUb3RabC/v1AMtsrZVMp9UA5RNaX2tpM9iHJNyeVfawyrfnBUICijXrVvngHL48OHWvXv3VEC5ceNG+/u///tM+3B9m2NT36/Vzjo7/qtXU5ff0aKF7X3EV6nLt2yx01Z+fnTq8lkXPOLbr1Pfsqnbpn7bvasq6buWO3daqyO/tVYt0sUO801vfnFU6rGRdcGY2lbJuGxh2+2EL3+bWi712+5SZT0mK+m7nS1a2glfvmT0SdprzX6d0xbNvNy///u/Z35P3bB5KxAUUFZjoQQon3766ebdi2q9FJACUkAKSIEKFBgyZEgFpVVUCuxZgaCAcsuWLS6Gsl+/frtiKBcvXmxLly4tNIZyz7KphBSQAlJACkgBKSAFpIBXICigpFLlsrx79uxpF1xwgXpNCkgBKSAFpIAUkAJSIEAFggNK9qF86KGHbOXKlU6uPn36GKb5tm3bBiifqiQFpIAUkAJSQApIASkQHFCqS6SAFJACUkAKSAEpIAXiUkBAGVd/qbZSQApIASkgBaSAFAhOAQFlcF2iCkkBKSAFpIAUkAJSIC4FBJRx9ZdqKwWkQBkFduzY4Y5s7datm7Vu3VoaSQEpIAWkQMEKCCgLFlxfJwWkQPYKfP755+5QhCOOOMKGDRsmqMxeYt1RCkgBKdCgAgJKDZCqFcAiNHfuXBsxYoTts88+Vd9HH5QCWSjw1Vdf2aRJk9yxrYLKLBTVPaSAFJAC6RUQUKbXSiUTCnBC0fTp0+3ggw92e4S2aNFC+kiBJlfgo48+sttuu82OPvpoQWWT90b9FairqzOO2u3atasrtHXrVlu0aJF9+OGHdvrpp7v+i/Ui/OLjjz+2Qw45xM2L/P+1116zFStWuG3w+KP5MtbeVb0bUkBAqfFRsQKcaDRt2jT7/e9/bzfccIOzCOmSAk2pwPbt2+3ZZ5+1V1991Q477DBbvXq19ejRQ1DZlJ3SwHe//vrr9uCDD9rgwYPthBNOcHsPf/rpp7bffvvZe++9535+0kknRQlezIuEX5x55pl27rnnOi8Op70BmG+//bb7+fnnn28tW7YMtHdULSlQnQICyup0a/afwkIJVLZq1cpGjx5t7du3b/aaSICmUwCAnDFjho0dO9b2339/k/u76foizTfv3LnTwf+jjz7qoGvNmjU2fPhwFzqzbNkye/jhh6OGSqD4rrvuslNPPdW++OILu/TSS+3AAw90iWO333679e/fX1CZZqCoTFQKCCgL7C5cH5wEBHzFtjrlBfDuu++6lwD1/9GPfuROL2ouUIlLbtu2bTUJzjGPS//44k5csGCBjRs3ztq1a+d+3BygEtcxl29zgdNZo7/KQyXWyeOOO86uu+66XRbJWoHKO++804FkclwKKhs9dHSDQBUQUBbYMaxa7733XmdFYXuTmC4meFyKZ5xxhn3wwQf25ptvOovCUUcdFT1Url+/3sFxQ8d7csb8+++/714Mbdq0ianr9ljXmMelbxyxk3fccYddc801LtPbX4zZ5557zi655BI766yz9qhFTAVYCAAsjFvaHeOVtFTi5u7bt++uZjDnPPLIIy6spnv37jE2z7nvsVR697ePnQQqWYxfccUVu7U5ykaq0lLgjwoIKAsYCkz8QBgB6PwbC19MQdlYQXhxnXfeeS5YnkmS+CeyuwFK7/7u3LmzXXXVVVFZX7/99lu79dZbXSLAgAED/mQ00PbPPvvMfvCDH7i+i9ESVN8Qj3lcAiLEqrFdEIuzAw44wObMmWNLlixxIRiHHnqo8wbcd999btwCJDE9c3ualkho4bnjmSPsJKa9N30CDt6Onj17Opf3ypUrnfu7FCpp4957770nOYL5vffksIhhrrj44ovtu+++KwuVjE/K1NK4DKYjVJEmUUBA2UjZeSmTmfj111+7lxYTfOn1ySefuCBtYIsJNLZrw4YNLnOW1TTJDx4mSX5YvHixnXjiie6llBgCNwAAIABJREFUFvqLjb4CIDt06OAm8W+++caefPJJI8kId1u5l/ILL7xgL7/8sv35n/95VFsj0VbiCuk7LHYdO3asmXHJSxt4ZOwRL8nzN3ToUJfcMWvWLFu4cKHrK8AFVyqWdMZmqNeqVatcOEXv3r1TVxE3MVAJPMcEk8wf1J3nkGznL7/80lmOWWT7mMpSqEwtSgAFk54cYLhXr14uabE+S2UAVVYVpEBmCggoGyElK0zcGcAkq2gsJriEBw0a5F5g3gKEdWuvvfYK+qXmZeBlzYsa4CJLFiAhO/Huu+92AEabvWUSVzEWIEC5U6dOjVCymI9iBSFxY+LEiXbQQQc56xZuJzJLCUNIWh+9ZdKHJsQU88pLmy2dsIrTJmIJr7/++l1uwxjHZXKEAMpPPfWUjRkzxoHIAw884LZkYVziMuV5JDyBxR39F3LfeZfvzJkzHRQnXb787re//a0DY1ymXN4yyZzC70NuW7mnmjjs2bNnu/GYTORjUcecQz8SXsLzyII1pguAJOGGBJwjjzxyV9V5HulDwjJ4XwDMwLQuKVBrCggoG9GjTHystL0FBKDENUxmH9tCsA1GjJZJHxAPFPOS+7M/+zP3kvabRg8ZMsS9yJ555hnnduP/IVuAkrDM5E7WJTCM9QDYmjp1qgOP5GbYsVomaStblPzud7+zUaNGOcsX7QOePVTGbjGfP3++A8aRI0e6+EjaA3ywPUuM1q1yUMnPsIzzBytkly5d3DCO2TIJMLJdUGnyFAscFqbsaXvOOec4F/G+++7biJm52I/SV8wr1Jv5nvdBMuaT+ZR+JBYUcMZ6Ljd3sX2kbytGAQFllTozMfCiJtsZV5u/SFbB2oAVDHccE00MsJWUwVvusIZgbf3hD3/oJkBe3FgqAWX+f/zxxzurUGxbBnlg9hahclDJSyJGCxD9iMUOizGLGgDE9w8uRQ+VMY5LP0aBSRYEeAVwfQPOJEphbcZ9fO2110ZnASqFSmKViSnE2uVhkvYDXzx7MQEJ1n76Bpc+cwYLU5KkktZYkqcod9lll1U5Izfdx7CqsrDBYv7YY4+5JKlkmAXjFeMDv48pHrTpFNU3x6qAgLLKnuMFQMY2sWkDBw7cNcFjsSPblJ/FkplY6uZmAsRCgPUVOGby91BJWdoIJMeaoFLOIlSfpbLK4dGkH8O1D0TSJjZSJiSBl/Utt9ziQGz8+PHRuRPLCQqEAFgXXXSRaxcgDYD5E0qatBOq+PKG3N9V3C6Ij2zevNnFtL711lsO/LHOzZs3z/3BI4D3g3kGVzDJU8cee2wQ9U5bCcJKiMMGjknsI54XQwNGBuAYTw7hGeiAJyemhUBaDVROCngFBJQVjAVeXmT8Yp0ki5TJBHhk4vCnOhAnQ9IKMUAxxBX65pdzczP58XMPlUyYwGQM7ihc9CQr+Lryf15igDBuNeImsdglY9cAMJI6Lr/88qj6jvgsYtP4m6x7f6461mQsQrzsGJfErtE2LOexXjyDr7zyimsnz+L999/vrJHEVZJ8FNtLG0sxdSc2mTZhwSodl7H2FfUmGYU5kr7Bdc/zl9wqiDL8n+NbiRONCbgIJ2GuJ7yE7cT8cZF4cHDhMz6JnefnMXpyYh53qnvTKCCgTKk7Ez7xkZzRysUKlHgtzmjlVAeC5LFWMoHy0k66c1J+RZMWq8/NTaU8bALIvBBw54fsugE66BNO32Cix0qA1QDXIdYQoJifs9VM7C9vxiXuRB+GAFSywAH+X3zxRSPekLFK7BrbIvnkjiYdbBV8OVnAQAZ9R7/i4gaefRIVzx/xabhTOX0kpvASFjAkcVBnwJJFD9ZWwmj8Qq40UacC6YIp6jfypl2EYXho9HGHWNNjylRPCusT4JhrmBd9eIL35DD3xBYSFMzAUUWiU0BAmbLLsGQx8RNTyISYjK8j1pBECNyKp512mjsZIbYLICGju5ybm7bw+zfeeMNZYsttQRNaewEr4gdxQZEkRcA8YQhACRnQHjY9VC5fvtzF3sXkxvfWOhYxuA95eWEtAaavvPJKB5IvvfSS6zdCFrDkxWQBog8ff/xx5y4l9hOLz6JFi2riqE9A5J577nGJKEAWF/HXjFkWBGzFxWIn1nFZumVVfVAZ2ryxp/qU7n/KXF8fVO7pXvq9FKg1BQSUKXoUUMRtwwa8yX0k2UaHzFLitmICkWSTgWHgikByXDNYCmJ1c5d2pYdKXspXX331Lqtx8gWApTLGBQAwySkibCvDHprJxDB+9vzzz9uNN97o9tyM8SL2E7gCuFjo8AeoZLun2LbKKac/MZ9YzbFAJmOt2V0AkJwwYUKUlq2GtqyKHSrr2/8Ub5SgMsZZRnXOWgEBZQpFmSyIRyP2LJmAA1DibuTYM07Bie1igicYnnhQttJhwiTOCfd9bG7u+rRPWiqBR++S8i8A2k2SSowLAqCEMAxiJgFm71pjkVBu+5JYxidufGCLPV1PPvlk97IGLrHEApWMz9gvFqm0Ees54Qn+YjyS7EdGcAyegNJ+2NOWVcw5xB3iDWDeiena0/6nfpwSN0k4VC0sfGLqH9W16RUQUKbsg3feecfBF6fFJBNw2CibeK7QE1Ww8CT3PwO0gJF+/fq500R4kfGCI2HFv+Bic3P7riQWjfhBEm9oHxO7d3+XQiWB9Q2d4Z1yeBRajKQwfzJROagkAQcoIas2xoVOOSCuRagkuYgkMPbTJCGHiwx99mks3Wi/0AHWiC+r5S2r0ux/GuO2To3obn1UCuymgIAyxYAgYYWMbi5iKY855hi3NQnxXLi7Q0/AATA4OpGkDP4QR5d0uQHD/J6geWJAaSvWgxgD5YkXJIaQrFLqTzwaCUT1WSpTdH8wRYAqAIS4SCyq7HVHFjdxrywOAGdCMrAS+YVBTDGTXmj6ivHIaSNk//o2sJ0Vix4WRliVk/szBtNJ9VSE543FJ+OTPTPPPvts9yzi4ibRCKBkkcDhCCwEOK4vxquWt6yqxf1PYxxjqnO4CggoS/qGlzYWAqCR+C1gkvhJAucBR6wn7KuGlYhEh1gsQCRrYKUjDpQXGZY5MkyJsSNxBZikPbgbsW6R1EHCSkwXdadN9BWn4ODCJ5GDP4AWL2w0IFQB12lsbm5AkWMxcRfy4mb/O1xrWMw9VAJfxFTGtGUVVh2ytdkgmsQh/vDyBpLpS78HKuDF80nmN1ZlEpFiuPzG3ixyeP5w3bMwBZhZFJDtTb8yHk855ZSoXN20jXhdvALMmfQdC5ta2LKKhQ3xyMyPnKSF54ZFaq3tfxrDM6Q6xqGAgLKkn4AQLAkAI9v/kImJ1S50K2Sa4VYKlby0sQSRUQpAAiNACy92rCShWyhLT7PBCjR58mTXb1glyeZmiyAurFm4Ef0WLbHBJG0AhhmHfr87H+daCpWlMZVpxkZTluGUEcYdVn+ScdjaCJAkzIT9/OhnxiYxolgmseLhHWBREPoYRVe2OQJCkm5soJixigUWiIzxYgHHYptYT46+ZCFOfCvxvPRnzFtW+RALFmpsvs5446IPOTEs9v1PYxxvqnP4Cggoy/QRkz3JNsRLYkWIaW+7PQ25Uqhkf0LinmgjL21ghDNnY3An4vrlZY11FTgGRNi8nDPGaQcJVCR1EB8KmPAyiC3RIenmBqywyiWTOOqDShLIsH6RIBDqRXvoGyythI6Qbe8zgdlTEqjESoRFjwu3MO1hvAIwseypyXZAjElgOLl/K5BJnDIxlDFeLDyJA2XxiZWZBQ+X38Iq5i2rksclsvj0+5+SLMXCJub9T2Mca6pzHAoIKP94Pi5WEiwfQGTnzp1dbBOwwmQZO1DiluKMY7Zc4Q8QmXR/Y43lpQ2EETsZS3t9lj0LADLtSS4qvYAW+hLLFy+DGCxayTZg6cE6wkua+Dvci/7IOl+OFzuWFLKiWRR4q2xom88zDgF7LHJsc0RsL1Y6QitIlvJW41KoxIWKNQwAox+BSTQIeZxSX1ylhMTQJ7feeqvzBCQ39qYvCamJxXVf+mzxXJH5jEWSuGUPk0AyLvDkVlZxvA6/ryWLALaEwwru3wXMH/Qr7wW8VjHGJ8fWD6pvXAoIKP/YX7y4iWtiksDFQVLDo48+6qwgsZ0vmxyCvIDZpoMLCxDWEMCx1FIZ4+RIbCSxWgAUIJzcOgeA5gxd2gUw82KIwerq+w4QJn6L2DoWOexVyM9wK/KiK4XKGKYdrK3Ar7c0ArwsZNg9geeM+EI/DoFK7yXw+/xRlphfFkUhj1esxoTNkHzDhcWfjfWJTSbeFYs6btOnn37a7UMZawIOMEmbSOqjTxiTLNgAZRYPnPoT68UiddKkSc6jwVgDJhmvxC7Tv8QxhzwGY9Vd9Y5bgWYNlMkYPCZAkgB4sQEqrErZdoaXQowJHAxLrFa8lHEn+rg72smLncnRWyr9VkixDWXcobQRCxbtZPL3ULl582YHK7zgYgxbwIWI1Zw4NBYBflETO1QyxnzCDXG7LN7qg0qsQVgtY3px+3OcGYfEE/KseUsqx7ZiycNySUgC7U8elBD68+eTp7yFDksxrmBc2ySCMcdgdcb7wZnq/D6mi/6hLQA+4M/ix586xf9JyCTcgnCMmK2vMfWJ6hqXAs0aKLH2MIEwsZMVTFwMp1T4mCB+j7uR1agHspi6lxc3lhKAmJcBFlcslvwb1xt/cE0BziG7gkm2oW9w6dbn5vTub6Dyqquucq5EMjNDdovuaSwBj1gjWdwwJv1ehfycfTa5sHaFDlyAPy9nXsJAIhZy6p+0tNYHlXvSKLTf006syj4BjPr5/iKUhm2eYrxYiJKIwrPIDgI+G5+5hFAEFj7sHMFCdcSIEdG1k7me5wxPAO3Dukq8Ln3J8Z+0nznykksucUaH0J+5GMeY6hy/As0aKJkMASxc3QRas6rGKsRm2N4ilLQwxNLdwBSWO7JmsdxhNeCldtZZZ7n973AHx7R5Mu1h/0G2XSHRJAmJxDphMcEKy8uO9mIlwr3N8XUxbZ/DWOPFjKubevNiph3loDKWsUg92RYH9yEXFn/gmLjJUve9h0qy1gGWGC/cwISY4OZOHuk5e/ZsF5pB22K8CAliUYfrl+fPewBYjBJuAkwCXSwWYjshBvc2YRcYDnDd817Aikx/YUigPfwbWI55gRrjuFOd41Kg2QElkwVxMCQ4MOEDj0wSS5YsMSZ99rfjJc4LIWSrXUPDDCDBskpWKS9wPxnSHsAyeeJDLBNkOagEJh977DHn5vbnIQNlADQvhphOwPHnBGNVxjoCRNIOklWAr9ihEiABtIiH9LF25dz3pSc6xTWdmnNxAyc8c1gpgRDaiRsYF3gsmemlujP+GJsscrAuY81jngTG+FnMLmDgEesrCx08No888oiDSKzpGBZCTwCL7RlRfWtXgWYFlMnzm3v37u2Cq3mB4RIGSFhhEyiP24ozrWMNlvcbKeNe8y8wkhxoF5aFNWvWRLM1UPLRS0IlcZ+4otj02sNkzI8pLntAhGx1XKOMQ8IxsAB5qGQhwAIgFpebX8gwHnGLsvE1MWk8V6VQyXZPAFisz5wfe+wUQdwne6ACW4RpcPKUB0x/3npsY9VbmQEu5k6/GwbwhVWS/TRjvfx7gUUPRgYf28o+qIA0VtkY962NtT9U73gVaFZAiUXLv7iY2LFWElS+fPny3dyjsbq5iffhBQaQMBlyTB+WVjJjsS7we5IBsMrGOkE25P6O9zE0tx8jGesAJeDPC5wXG5Yt+o4FDq7FWC4gik2vifHElU1IAidPeTDxUOkt5MAXYzM2d2myP1igMp/wzBGy4D0hJIWxZVDIHg/mPPYDJQa53IIFax3ejqRHg0UQfYxFPeadMIjxpf3JOZH/E3OOdZlQKMVMxjLzqJ5NqUCzAspyGwljPSE+j5itWN1RDCDco8SpsUUOm3kTPI6VC5iM2XpA/+C+BySxjLDXJPBRX0xlUz5MjfluXmDEvfoTOgBL+g7X4ssvv+w2M4/FMokOvIixsBKSwPhL7r/ooRLo4kUNbGFpDvli/LE9jrcwkhHM9ji0gS3GWMCxTRXWrGTsZMhtKq1bfVuJsaAhu9nHGLLIIeMZTch4Tm73FFN7qSugjGeApEziy324EDGheAdwg8dqVY6tL1Tf+BVoVkDpY+5wIWIN8Rcrc6wHMYOXPzKSSZCXNOeNE1BOggqTYowvOcCDoyGxzAFXTPYkGmGtI1QhZqj0CThACWOPZA1CFIjn4oXtX2S87C688EK39VFMFwsBrFe8jEmaon3J40tJoALA+D0WrpDjXVmkcUY8F2MPazL9QqgFLm4PHmQFxw4fpVCJpZn4Qo4zxQrJPMO2auyjSfvxhsR0AcHUnR0TsIbTj8wvF198sbO+sl8oFnUstewSEbPFPKZ+UV1rQ4GaBkpcGW+99ZabFNjvjb85m5uXGS8GIAUw4WXBhBLTnnAMP4CLmDSyt6k7EyX/Z084Xmw+kQMXNy+E2C7AyltY/QkwZHGzGCAGj/ZjOcE1zOQfy5VMwOF4SOLrSLyhrT6eC/cpbcYySd/FkjzlrT5AGC5SQJGFAPBYCpWx9Bf1pI8Ye/QDixqSvugbLFz8nD71STgxtStZV5+wiCcHaMTLwalGuLZjCrcopz/PFe1ioQ34YxHHssoCjv0yY3q+Yh1fqnftK1CzQOkneiZGJhMmRCCSi2xTrJUEk5OkgssqRrcNLwAsCk888YQDSLIt2UeTl7i3tmIpYrIMOX6r3GPmQxEGDBiwWwYp7jdO5+DlTdZsjBeLGCCE2CzgxF+0GVci1mQsKbz4yKSNJX7L75tJnDJ1Z3yyzRNhCh4qSeZgfHoLUEz956ESqz9xkj6BqBagkr4jwQaLK4s1XPrEEDIv8gzGMgbrG08+ft6feEN76U/mxljjyWN6dlTX5qFATQIlkwWgxR82uQYaeYEzKQIiTCBYt7DosTrFMhTTBXSQqc2L2W+4TrwaL3Igi1g8XnhJt35M7fN1xUJJ37EtkLcg8PLmRCOsJ7Fmd2MhJ94Vi11yw3yScYiZpO9ifMmxByPhI7y0WayRoELmLPuBAsZAJZDCuPU7K4Q8LplHSGRj3ujRo4fzZvBMeUslC1Tv4vZQyVxC/GvorlJcu0C/DzVgTE6ZMmW3oyBr4XhWP76wTvotjoh3BZ6xvLLQTi4OQh6PqpsUCF2BmgNKrCJMFmzCyzm5fn80b13wUBlrrBPb//i4H2K5eOnxYgMksXCR2c1LnABz3PgxXT5+ib4hZpAtSgAvkjZ8jBMb0bNfKC8BoCXGy8e7Yj1ngePHIn1L2+jPGIHS753JUZG47J955hmXyNG1a9ddWbQkO/AMxuJipB2EkVBf5hOOivTwyM+SUImbH5AE1EK+qCexyVjHfShMfYucV155xZ22RRxvLJZK2sIBFXiesPSz8ORZo814q3je6EsWCfQtiVUxx8+HPNZUt+alQE0BJZMFLyysWlixmDh4ofkXdjIOCgsJMV4xXcSE0i5iInEjApQkpjBxEs/lL9rJyjsmNzcvbhYCbC2D5difqEKbAGhe4r49WMBitU7SHl54vOjYRxMLEaEKtBeLLO0677zzYhqWu+rK2fBYJYm7w2LOs0dsK32LRT2WU2IIq2DO8KEHWCTxCgwaNMjF3iXjeUuhMpaOY670Z3Mzl7CAARzLLXKwKp922mlujgnd8or+3ovBmCN7Gy8VG8zzc94P/jQfnzjGeOWPLikgBRqnQLRA6ePNsH74i1Up1h+2KOGlDXwxeeAyTUIllrAYs55pEwDJ6potTFhxs88fkz3ZmMSJxgSRvt9wRfHSJnaLuDTAGesWgMJpP8TbEdvFQoHjF2NqIy9uLEJ+/PnMdcYoWbPeooxVi4UBluVYrHf0H25RXIhYuminP/oSyyt95U+OwbIXw0ubsUeMLmBPfxAviaubMBKOaCXUohQqyXQGWmKAreTrwlta+Rn9xUX/8ZwR3+sXOSxgY+g73za/vzAHAbBA9QmY/J7fsQ0Zi26OoCUUo/Q418a9UvVpKdB8FYgWKIENkmuSmaNsDA1gevdFfVAZa3fzsiMjnTgtshOBSV5uvBh4CZLtTLZwbBd9yeTPdk7e1UtbebnhliMTOtaLbYHYR9JbxFkQAI0nnXRS1IkOLNxw0dNvJDzQHhYEWPJoI5YgFgcsBIhTju2lzTPFPq48Y37xiaXVQyXWOqCEhUCMSW9Jb0Yyvhzrq1/kUIaDEnj+YlnkMC791kBYxzmxiLnEQyULHBIXiff1+9rGthCIdS5UvWtfgWiBkomDiQF3jIdK4s+YHJLxMB4q2SuOYPmY3NzeJUWyBhuv8wd3HJZJ4goBSF4AxExShr0LY7Le+cfLb5yMlSRpOSYhgphJYvJiu4ANXma43RirgDLAjKUSq3nsWbO4tBcsWOCs/1z33Xef29sPqAQmOX0Kqzl7a+J2jOmlzXPHH0IQ6D/6LQmVPu4OyJo4caJzp8Zy4dlhkQP4cwACSWG1El9OH7C4oX+IscY66d3fHir9aT8xzpOxjDHVs/kqEC1Q0mWlUElMIdtd4KIhScXHygCVTCxJ93gMXY4LH1jESgdYcVIKrlKOdGP/RV5ogAntZALFfRPLhaUA6xUTPJmzWJt5yfm9/OhbXugxBsz7utNGLHNcHi6TcBJLX5XWE9c2VkieM79ZOXGvWM89VMZi0SrXNoDk1FNPdYlh5foNN/gbb7zhrLKEY8RyMQey2Tx1Zs5gwUb4DH0YI1QCibjnCf/hok+AZSyP7M3rLw+VxIcyX2JwCP1kpljGlOopBZIKRA2UpVCJFRJ4ZPVJ3BNWBiZPkh6wksRyASTAMVuwcAYy1hHci7ywOeoMqGQy5UQHXgzETsb0AvdxhMSyAl20hzhQYl4BE6wmZHjjTkxmQcfSf+X20PQblpdavGJpk68n447xCVASV0e/+YswDLae4YWOpTKmMZnsB7aYoZ8Ye1hWa2UxwJZUPF/0DQBJH7IAJ/7TQyUHPwBbfneMkMcn4RZkod90003O8k9IAn1FRjphJUkvAOOWnT9IgiMJKSaLech9oLpJgZoCyiRUMpkAXJdddplrIytTrti2COJc7smTJ7t4yGRcYSlUxjgpMrGTtQ108OICTpj4+cMCAEsslgYSOkjkiNE1BTwSz4vllfgz/2LDAnvzzTc70MJVGpNFmecIFzaubUIQWMxw6ghJU74d7OtHu/mb2LuYstUZe34cstAhrASPAKBVK4sBLP4AFQs4nkFc3lzsrkDYUGxxvfQZ8wfxkMzxLKx9nCsb6MfWHqGJFIhdgegtlFgkseSRfcmZwcmYypg7hxc2kz4vteQpPkAlQfRMmMmzkWNpK1BF/Yln5fg6fwErJOdgXYjVspWEEvoJiytA6V9sWL2wErEQIM4QMIulrSQ6YLkjIYw20VYWcLzMGYuEmJDMAUSzGGD7IGAzhvhC2kKyDYsZwApvBmOROFF/EAJQyc4DLHJiOuYzOS9gjQS8sNSRte6P/WTxikeHxLHYjlj0x5i++OKLrv4kggkqY3kbqJ61pkDUQAlMAl1svwJ0cZGow1GEvAjILo35qg8qsbyS5BFjYgd15wWGdTK5dyYAxr6MvBRi27Ac2ACmABAAClgGSthSh9hQQhbYWob+BFiAMgAG6zNhGqFfABcwCSQSE+rd3LQbtyMnNBFXSQIOv8fCTvxvTBu0k8wBIGPBwyrOAhV3KptfJ8dp6H2VrB9hI4AWcYaEJwBbzBlYkQkrIQaWLZ8oQ3JVjJvp016/TRDPn6AyphGqutaaAtEApd+mhCQVgAOXGlYEXKgEYHu4ohwuKx+oHUOHUWdezv6EDSZIXmYkOOA+LGepjKFd9dWRI/iwKgMctJGLRCP2h+Nnsbm5GZMkOBCbBkSSGMC/sWZhkcU1zJj0L3XKvvXWW3bddddFY6EsZwkq179ADAljLBhCt6Azd/CHRQDPH/GDxA6SCIang7YA/IQnxAD+yf5g3mDhRluYV/DeMP7YL5RnjYUO1mTimVkEhBwzyXyIdZXkRB8ag5U1ufuFH5+lUElcL3HosXgCYp7XVXcpEAVQ+skC6yPZl7immCh4aYf+0kozxABj3DRYtpgwsQTxAvAJKd5SiXWLrYNivrBEAldYsQAvtj/ihU77ASysKCFfyTOQGZfAMeOR2F2sPvyM7XQ4htBDJe0BWOhHQJINlenbkGMoaQdjkGcOKGHRRkY+YzPpXvR95fdI5cVPDHMM8WuEH7DVGItTPBzMKVhivZub9tOPuIZjcgWTFEYfAWJkNDOn+Cx85k9iW2kr1klAMvRDHtgNgmQvH/5Dn5Tb/YKxyPhMQmXIc4nqJgVqTYEogJLJkBU1wMGq2m8XVCuubV7CxBViKSD70lvqkslExDjFtn8h7m1cwRdddJFz8wJU9CPgDDiy/QqbfgMqvNRD34Kl9AxkXti4dvnD2MQiyVUOKvkZLzrAC1dj6O5FAB+4wr3Nyxvo96BVH1TGODlihST8gIUOlizGKAuDWN3cPh7UzyFJyyNufdqKxZV5NKbLL6oBYnbAqG/3Cw+VhEOxAJdlMqZeVl1jVyBIoMSak5wIcG1g9UlmPFMGOME9iiUo9KshVzy/A445ghAwIWkjxgzu0j4AKCdNmuSsyFhWSVIhgSN0K2RDY6ncGchYTLB2sbG8d+HTp1iJuDhtJaZ4VxYvLHA4fo/NoXHRszcjyTZJqGRDetoc02EByb6lj2gD1kcWN8RQslchyWITJkyILpY3aS0moxsrJHOmt4QTfoGlj4UrR0vGdgGVzCFYVGtt94vY+kL1lQLlFAgOKMk+5BhBYrD4Ny8xYoB4wRE4zv/9RZwhW8zEcJIKcUu8sNhImOQFLEDE1nHaDbFBxDKxLxyTPRsq18pFO7FoYRXBwhqrxSC5yCk9AxlrYzmojKUPk9np1BmPAPGEY8aMcVCCWx9rD5DC5UMxALKYFj5kqjMzIpQ9AAAYo0lEQVSnAP0+jAa3r28POhADy3PJwgeYjvXCEl4KlYRmkPjGIQgkicV41eruFzH2heosBUoVCA4ovbvwqaeesp49ezqLHRYQkjgIxCaLjy1KmDB56ZFNi7s09KvUDUoGOtuQAMW8uABNoBMrJRuxxwpewBYuYPa4o10+to59J4mBivEqt8jB6pM8AzlWqASieLbYxohnCVch8Y9s48Q+qOw7ydjEKoQbFSChbwHMmGCScQcY0wa2M1qyZIlbjALNMWxtVM1z46ESkOSUMMYxc0tsHgJCgggXod6MTcITyiUqxrz7RTX9q89IgdAUCA4osQQRu4Vli+Byn9jgt2bBeoCli8kSS19MJ3KUi60jyQN3KRMmllhe8FgQYnRJMaETA/r000+7DEysyVh6cLVhpYxxSyAe2HKLHLaXKT2uDqhkGx0WA8BzLG5urJAcyUc7k3sR4g4mBhboom0s4IhhY5uuWNqWnHCZT1gEMG8QG0obYnXXp32RlLNUpv1sCOUIdWJ+ZD4kOYx4bMKc6rNUhlBn1UEKNFcFggNKOoItL3iBYVEozZbFgoL1BCslVqJYXmy8rHmh0a5yWcDsFQcsk/nM0WCAcixt825SjoYcNGiQyxwFIrFUYoElJo1+Y9PymJIdvJu7vkUO7Y7xDOTSyY6sc5I1WBAQ68rWMkCxBzDCMbiwWMa0tyR1xs1NDCheDNy8uLiBZBZtJIo1hytWqMRbgyXy2muvdXMIi20WPzxzJE7xHuD3tbD7RXMYh2pj7SsQJFB62UsteqxSAa/Qt7ko3TeN9mCxw6VNHGh9W8tQjqxTJkmAktjKGC5i7giW58UFMLJVib+AEqx2JKgAJMRSxnAUZqmbm6xYYlvLLXJ4wcV0BnLpmKKPeK5oM/1IeEISKvEWYJGN8ShMtqciMYwMfVz1bFiOBR2YTI7TGJ6zxtTRQyWLI+Ygv+dtY+6Z9WdLY3mBx/vvv98lfjEvckQkYRYsfLCSM0fy79h2v8haN91PCoSiQJBAycsNKwKJOUAVFj1eAoAYL4HQzwgu3TcNSyNufDJJfQJRQ1DJSRbEs/kTSUIZLOXq4WES6yOTPi/wcklSQAugTAwUGyyHftXn5o51kVOqd3KfSQCfTHQseLzEPVSyNQv9y0IuJmt5sq20c8aMGW5jctqAFwDrFs8ioBL64jTL5wRg4wox9rVcLC/zBIlFbFtFP5HASFw9VmY8Vz4UI0uNdC8pIAWqVyAIoCRonIn/mGOOcZYSsqH9dkA+OQVYIXEAK1cML7fSGJ/ly5e7k32SsOXhhKPryDQl6Bz34m233eZiD5k8Q76w+gC/QCJbA2GFxRLJlh7EpvGSoI2+D7F0UYYXeeh92JCb2/dbTIuc0nHk95nEFYzrkD0K2WEAK6SPqSS+F5j0WwWFPBaTdeMZYpsjNmPnGQKK+T8JfsCzz8hnP1AssbrCUKC+WN5k7XguOcWIZ5BtrUKfR8JQVrWQAsUo0ORAyeTPi5mMy6uuusqBCK5h73IrRoZ8viUJlaywiY/Eukr2MxYTQIuJkY16caliOcCSR9xXt27dopgsk9vpkMTBZE9iBy9u+tVnlnorLW0jJiqGF0FDsbyMmNgWOX6UM8awQjIWsdb5DefJAPb7aLKwY09GPASx7Tjgt/9hb1fGIe3ixB/c9t7NjQa0K7ZjPvOZqcK4a32xvNTOZ+hjVGDuZFEaQ+hMGMqqFlKgGAWaFChxZZPdTEYsYEkCR/K4umIkyPdbPFSSoYibjS1KsPwwMTIh4lbEUhLTxcuYyZ+XMUDiX8oAGIk5WLrY4gnXv5/4AU9OxSHhCC1CvYg14+WFtQSoJyaUeLNkIlUssbylGrN4oR/oP28F9wcEAF1sZUUCC8dhEpcW2+XHJfXGMgkwMr/gASCJj8UNyTixnRITWz9UW9+GYnmZM5lLOU2L5zJEt3217dbnpECtKNBkQMlpHJzaAFARL9hQTGFMYtMOQApLHFZJTuFYvXq125aFbXTIkvUZtLzMAcwYrHW+DwB/+o2JHcuqz/wFjklOAVQATNoUmxWB/iBmC/DA9cuehVy4fGlvbLG8pc8N4QZk3hN79thjj7ndFEhq8JZJMvHZdxJPQcjQX24+8OOSOFDAhP9zxCdzC/8nJptYvLPPPtsuvvjimKaUmqorzxj7njIvEiZTOvexoKMMc0stxfLWVCeqMVKgHgWaDCjZVmby5MnOmuU32gXGyAjmT4yWSn/6BlYeVtHvvvuue6HRFiCz3Ga8MY1MJnqymYl1xXJH7B19yMsBUMaSh4USHfh/bC4pXPa4SX2wP3tn0ofJza9jdXPTV7zIeYnTdwAX2c88e8SiYfFho30WBfw/Njc3CwEWcMRN0gZOncJKiYvbt4Wfs9iRm7tpZx3id4lpZbsf4q89VLK4YY5kzgT8Y4/lbVqV9e1SoHgFmgwogRMSOohrAir9pM9LnUmFOCigJKZTHXzwP5Y5tiXBIkJ2N2429lHz7u9Y903DcseLmvoTxwRckonOqSO8pOkvXg6xxqaRmELCBjGgbKbsYZIXHf/2m2EX/5g27hsJr+Dce44VJGGKMAUuxivPIKEY9BsbfmOtDH0hgKWVZwsLJPu6khzGuCRTvUePHm7zcsISsESy6wAu7lo9DadxI6PpPl0KlX4XCBan9Jt/H8Qcy9t06uqbpUDTKFAYUDIxYP0h05kYLfaDA1Bwn+IK9kk4WBqw7mHB5E8sCRx0H23DuspLGzjB4gNkAZds0kuMGq7+2PZN81mz9NFbb73lrAok37BfIXv7EU+Jq5uXODDGSz6Wi4ULixj6BhcwVjvc2wCWt0ySJMYLMKaxWKo/Czh2T1izZo3bC5RDAbiwJmO54wUeS78BwDxPgDH1xjLOvIHLnrawX6h3a+PCJ0bZQ3Qs47I51DMJlbwTsKLzHMZmHW8OfaU2SoE0ChQClH4vOCZ8IIRsZzKdsYYAWFi6mEy4sDAAYYALE46POUzTmKYug8UH6wib7rIVEnUnGQDrFvF4WFRimyxZCOD6BbbYEJn6A/pYkdkCiVg7+hMrHm6qWKDEjxVgklgtIBkIwfqFO4497/gZbX3ggQesf//+7gSgmK/6oDLGNrEQABaxTjIuGX8sBnB7My7xfPDc4eYnBhaLuq7wFKjP/R1eTVUjKSAF9qRALkCZPPGAlxhbApH1e9lllzlrHRYvXFTAFlDJVkFYFrhwTflYGvbIC/0lDnBg9eEFxpYrwBVuU9zewDNB5rgbsd6RzR7TRT9yJB8xoby0ib/jok2AM39j6cKVj2WSRUIsF6CMVevjjz924xArK7GFnBXMbgOPP/64S+bAlY81PaazuRvqg1qASvqOP4xPxiEWZcYnVkuS3/idj5PEysyzp6vpFcCwsHbtWheugJeG+Z2+E1Q2fd+oBlIgCwUyB0q2d7jllltcPBMn3ZDtjFubuCxcbT6WqRQqATKslbwQ+Ax75IX+EmdyxFJH3A9ZiUyYbJ4MgLFFDpMm0EVsGok5sVknPTwCXgTI48r3rlKszbNnz3bQxSk5Xbt2zWI8FnYPXmr0EfGtjE0slSQUnXrqqbvcpSxyGK8x9tueoJI+xVVMPGxsW7AQSsJCAEskYTNJqGRxyq4KPIuE0igBp7BHqsEv8gmL7AfKM4YHhzmFeZGFqqAyjH5SLaRAYxTIHCiZOLAU4GICstgYmcxY3FFM8MkEHKASIDv//PMddPl4Ll4Kob8IAEVcpcRnsbcibcXqes455zhLF20msxurHRAW09ZAQCLby3DEGW5fklGwVJZCZWMGXlN/tvQoTOpTCpW1BpJJzUvPTW7q/qjk+5lfeNaYS4iXJBwjCZWhJxVV0tZaKUs4EJ4aFtwkSTHXA5fE1ROSQOwk4SYsELBcxjRf1kofqR1SoLEKZA6UvkKl51nXB5XJk1Ya25giP4+Fjpfa0KFDbd9993VJKVhlgS/iQbFahg7F5fQi3AArMa4oEhloJ1uxcJWzVBapeWO/i7EGGLOwATrYmxCra3Kja+J5ebGxyOGPXmyNVT2bz5cCMCDC2CRkBvD3UImlHNDE+qorHAV4ptjHlefNx1n7TfX9Mbvh1FY1kQJSoBoFMgNKJnesWljocFkTt4TriYQGXNfnnntuvZbKaireVJ+hbayiWVHjIiUmFMudd/EDZPfee69L6mDT79gu3PXEvOJOTFroiEvDqgCQ8fKOMZvbZ94T30oyEVnPWJaxmrAhNhZzfoaFmWMjsZwQX6mraRVg26MZM2a4WGUSp9h03ieG4TLFC8JFiAKQogScpu2vct/uExaJdWVB5y/ilf18E16tVSMpIAUqUSAzoASkcAEz6bMxLadtEH/GS7wUKnFPkfyAmzu2y58pO378eAcjWCbZ8gKAxJpFbB6rcaAlRgslrmDOcE5ukYMLHGssWdz0LS/t2LK52foH0CcDH4Ckr3xiDvszEu/KGGZBxAKIMUp7Ka+r6RTwW1aR0IfXg/hJFjqAJZDCQhaolCW56fqovm/GK0UYCYs1PDYs0kjOZDHKQo2wITwCzCm4uXVJASkQtwKZASUuKbaXYR9G4gb9/ovIUwqVlI01Pg24AjaAYcADGAGYaQ8vNcCERA+fvBLb8MCqDHhhoUxuKs8G2Ez8uPRjvHzMFvtnkojiM9b5OQDNBthYutiAnmQrsry13UzT9nS5LauYO4jtpX+wlJPMd+ONN7rtgnSFoQDPFDtdcDgA4IgHh/5hIffiiy/awoULayJhMQy1VQspEI4CjQJKVphY49jahwxtv0E0bkN+VwqV7O/HXoxsrxPThZsbVzCraFbbvNCIvwMccXnz4mPrHGCSlXissIzlESvdU0895bbR4QUAVJJRS0A98WoxbQ0EfADIjE3cbPQViQClUOnHIhvT088+g1jbzTTdU1rfllW+Rn4LGrbpYkcIDkPQFYYCPHOPPPKIOxiAhTWLcOYPdgBhkca7gThzYDO2hMUwFFYtpECYCjQKKP15wDSNzGzcvKxEvfvbQyW/85AVoxsY6xVZ6myizMkw7EuI+wZA4azgWriASZJu6KcrrrjC7ac5b968XckNJDrEFKLg91vkxYV7nrGKq43Y1/qgEosXMMmCB8uXrqZVgPkj9kSwplWwab4d6yRzJl4OfxF3fuutt7qQklNOOaVpKqZvlQJSIFcFGgWU1IyYQVafuBCJZfLA6KESdyKuYMCLfSljvPxJPwT70xZcNmRAcwSch+gY2+Uz7D1M8gIHHD1M8X/6EctrbFZXxiXhCPQPSR3EgGJpTkJlcsuSGPuvFuuMNQvrOFfPnj3duBNUxtXTeK2ASuLMmTv8RZgCi7taWYTH1SuqrRTIX4FGASWTP0kcxxxzjDuuDvdoEioBEoKwART2aoxpA2WfDMCWObzYSACgjbiB2XLGxwixDyVnXMd0YYkjgQrrHdY42sTP2HKlVixzxLWSyc3WPwCJ35sQ66SHSlxwbPmkKwwFeOY4BIGwEuYW/k+IDHtNCirD6KP6akFyFAtsH3rAAo7tuPz7gHcBu2IwX4Z++lnYSqt2UiBcBaoCSh+bxiTCBIKb27u/PVT6JJVYsy9pIxYurFjACPGDwAjA5VfYvPRoZ0xufKyRZFaSfIL7HqsB/UhsEwAW44XlkYxS4Jg+ARLJ6qbfGJecysGuA/yOU5xoL9YT3N+6wlEAaGQuYRHHFkBACYs5njeeR34f45ZV4SicfU18Ag7hMYQ2sbMHzxbzDP2Hd4B3Ahn6PG/Jgy2yr43uKAWkQFMqUDFQJmPT2GeRZBT2YGTSZ284Yg0BE0CS7XRidXP7TmFl/dJLL7l4QoLIiQUiGSe5GXZTdmAl3437GssqL2Uynf256ffff7/ru1ih0h/bhnuNl1dyY2uy04n9JCSDuC6Oi8SiHGP/VdLXsZUlPhkAYS7p0aOH20mBpCi2B6Lf6C8WbjFuWRVbX1RSX8ITiCfH6s9CLnlQBXMni3K2kuvdu7fbJSImL1UlOqisFJACZhUDJVsAsR0E8MFpFEwmQCUZfUwoWH/IEsY6xF6TteJCxbpFZjexeexPyIsutgurD65u4PGmm25yp+FwAZoxQyUvMbY6wioJTHJcpLeMM1bZygo3G1ncAwYMcNs96WpaBZhHSIAiQYP9XHFrE1LC/ME45f/+Gbvvvvucq5S4ZV1hKUDIE6Ej7MPrL55H9gtlIScvQFj9pdpIgTwVqBgofQYfcXfsO/nWW2+57YFwSQFdtX6yCC87LCUxubmTA8gnSzHpsyjASumhEmDmxR3bFiy400gEwGLutwTyUEk7sTBzGgfW8j59+mgT7DxnlJT39uem0z+cooWbG8s5Hg7c3mQIsxh999137cknn9SeoCl1LboYC2z2lkwm4OAGv+uuu5ylWRuWF90j+j4p0HQKpAJKJn1cUlgdsSw89thjzrVI7Jrfa5L9+wjK5kQLXeEogMWH4xLZXBhQxN1LpiWWylKoDKfW6WpSLpbXu79x6QOVMW+in06FOEt5azmbyGMxxhpJPDLjlLPk2dvVL9rwfmhP0DD7Gevk5MmTXUJfMgGHkAX6VSdNhdlvqpUUyEOBVEDJnoQvv/yyi5NhI1o2LifRYdy4cW4jb14OvATYY0wTSB7dVN09sRhjKQD+iSEkDhRLHf1GTFrMUNlQLC/WStyn7CzAoofzg0lC0hWOAix0gEfiXoGPU089dRdU0rdsjo2liw3pY/UGhKN2vjXhGaMPiY+kHwkt4T2hBJx8ddfdpUBoCjQIlIAi8EhQNZM7li1ghFhJYu6ASl4IWBOASVxXsWZ1h9YxWdQHdyExTri26Rf2C+Xl7Cd63N8zZsxw7sbY3Nx7iuWl7YRn8IIjOUzjMosR1fh7EDfJApXEPeYM3Nre/e2h0u99qj5rvN5F3YEEnOXLl7uFAAk4sW0TV5RO+h4pUMsK1AuUACTbdGAtAEC4PFwClcSrsWk5f7CAcWqMrqZVgBcx0O9fxEAVCVLEuxIf6WGSPTWXLFniwhNi27DcK9zcY3mbdqRV9+3se4rFHPc1ca8cFODjeD1UEtPLnMNOCrIqV6ezPiUFpIAUaAoF6gVK3KVs40FWrN+I1rsZsVgClQTP6wpDAZ/QgGWAf7PHJFZHjjsDNNnPz1smCaTnPHJcwTFdtAO3PVn2AIhieePpPbwdWCZxhZ5++uluTOImZeHqoZLdB9jrFQsXMXm6pIAUkAJSIB4F6gVK4JE9/Ii1Gzhw4C6rF5P+zTff7CxbEydOdC8IXWEowLY5bLHCCxlYJKaJpAde3CSosMcf1km2eho6dKizLMdyAR5sAUR8FgDCJsqK5Q2z95g7HnnkETd3AP8k9DEGsUpiefTjrhxUhtki1UoKSAEpIAX2pECDMZTACIkbAKXfhgXrJC92YIVTENjeI1a36Z7Eien39AUhCryksd6RYeljWnE1kqRC/BqhCuwZh8UylotMbQCFDO4hQ4a4BCMuv3+mYnnD6kngn+QvgJJQGMIwPDwyV7AzhD8K0/+cchyzqI2vw+pL1UYKSAEpkFaBPWZ5c9IByRy4tzljl03M2ZKFFwDb0eD6JhZKV9Mr8P+3d3cpigNhGEb35SK8U3DF7sY1DI+QZmjoUecbmTKcXKekclLgm/qtZ6j5kwWszrL+PVT+/9rNatCq4D5uCiKXy+UrkBRezOWd2b6rdMdhtqVM+382deanUFkPZkGygxJcBAgQIPCZAg8DZY/VMPf1er2fiNDJFg1Zte9km5q34EMP5Xovv1XQhcrD4XDfYLg/84bCP/naQmU7CzSkv/VyffIz7b3ufZDWc15v+Z9C5d4dPB8BAgT2LvBUoNwQ6gGrh7Ig2RmuzWUzh3LdJlJPZXMq29bpdDp9DRWvW+PHNRMqHxutdsdPobIRj/P5bJh7tRemPgQIEPgLgZcCZcOLHWPXnmMd0dfcKNfaAn0E9N72NJy4hcqmWjTvrgU6rrUFvofKPnIa2bBp+drvTe0IECDwrMBLgfLZH3UfgXcLFCobxre9zLul/93vb6HyeDzeF/m5CBAgQGA/AgLlft6lJyGwvMDtdrsv4tMzufyrUkECBAi8JCBQvsTlZgIECBAgQIAAge8CAqU2QYAAAQIECBAgMBIQKEd8ChMgQIAAAQIECAiU2gABAgQIECBAgMBIQKAc8SlMgAABAgQIECAgUGoDBAgQIECAAAECIwGBcsSnMAECBAgQIECAgECpDRAgQIAAAQIECIwEBMoRn8IECBAgQIAAAQICpTZAgAABAgQIECAwEhAoR3wKEyBAgAABAgQICJTaAAECBAgQIECAwEhAoBzxKUyAAAECBAgQICBQagMECBAgQIAAAQIjAYFyxKcwAQIECBAgQICAQKkNECBAgAABAgQIjAQEyhGfwgQIECBAgAABAgKlNkCAAAECBAgQIDAS+AUlZ5qOcY6E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png;base64,iVBORw0KGgoAAAANSUhEUgAAApQAAAGYCAYAAAD85XLaAAAgAElEQVR4Xuy9CbgW1Znv+wJhVERGxQFwAAXiEKcgSoKImuAEguKMTPFET9LpTic3t5PcvumTmz55bk53bvrGjgMkJM6CmCiiqAyCgmFUwjwIiAMCymae93l+i15QfG72V9+u79tfrdr/eh4eYO9VVWv916pVv3rfd72rXmVlZaXpkAJSQApIASkgBaSAFJACNVSgnoCyhsrpNCkgBaSAFJACUkAKSAGngIBSA0EKSAEpIAWkgBSQAlIgkQICykTy6WQpIAWkgBSQAlJACkgBAaXGgBSQAlJACkgBKSAFpEAiBQSUieTTyVJACkgBKSAFpIAUkAICSo0BKSAFpIAUkAJSQApIgUQKCCgTyaeTpYAUkAJSQApIASkgBQSUGgNSQApIASkgBaSAFJACiRQQUCaSTydLASkgBaSAFJACUkAKCCg1BqSAFJACUkAKSAEpIAUSKSCgTCSfTpYCUkAKSAEpIAWkgBQQUGoMSAEpIAWkgBSQAlJACiRSQECZSD6dLAWkgBSQAlJACkgBKSCg1BiQAlJACkgBKSAFpIAUSKSAgDKRfDpZCkgBKSAFpIAUkAJSQECpMSAFpIAUkAJSQApIASmQSAEBZSL5dLIUkAJSQApIASkgBaSAgFJjQApIASkgBaSAFJACUiCRAgLKRPLpZCkgBaSAFJACUkAKSAEBpcaAFJACUkAKSAEpUHQFtv91tB3cXRH7uk279rOGbc+JXV4F06WAgDJd/aHaSAEpIAWkgBQIXoGdi160ijd+UVA7Gp7UzdoMHlXQObmFDx48aB9//LG1a9fOGjZsmOha5T553bp1NnbsWBs+fLi1aNGi3NXJe/+SAOWBAwds4sSJNnPmTOPfXbt2tQEDBtgJJ5zgKrRo0SIbN26cbd++3YnUv39/6969u/vdrl27nICUqV+/vnXr1s0GDhxoTZs2zdsYFZACUkAKSAEpIAXKr8DORX+xijf+taCKNGzbxdrcMSbvOa+//rpNmjTpC+XuueceO+mkk2z06NE2aNAgO/vss/NeK1qgOoB74okn7N13363yetdee6317du3oHvFKSygNLO5c+fa5MmT7b777rMTTzzRwePevXvtrrvusi1bttijjz5qdMCFF15oCxYscANj5MiR1rp1a3v55Zdt7dq1NmTIEKf3mDFjrGPHjtavX784+quMFJACUkAKSAEpUGYFSg2Uy5cvt2HDhlmTJk2K1tK4AAdcAq6lgMi4gFu0RhfxQiWxUPL1sGHDBgeQHAsXLrTp06e7zl+xYoVNmzbNRowY4QbC7t27bdSoUda7d28766yz3JdFz549HWxyAJyzZs1y5zZq1KiITdelpIAUkAJSQApIgVIoUC6grKiocEyBhZLj6aeftvbt29uqVascR2DkGj9+vC1ZssR5QS+//HJnsJoyZcpRVk+sneedd16V0lQFlHv27LEJEybYnDlz3Dl4ZvGuNmvW7CgGgnuidezQoYOtX7/e1XPjxo123HHH2S233OK8th988IE999xzds4559hf//pX279//+H6NmjQwHLv6dvC72CwZ5991l27cePGds0119iVV15p9erVK0V3u2uWBCgBSKyO995772ELJTCI23vq1KmugXfffbdrGEAJRPbq1ctZIhkIiMm/c2G0mF8iJVNUF5YCUkAKSAEpUMcVSAtQwhSXXXaZXXHFFda8eXN74YUXHIjdeuutzmP6hz/8wfr06WMXX3yx1dRCWVlZ6SAViINtiN0EBPmb+yxevPiwUS0XKAkFhIGAwa9+9av2/vvvu7A/gBaApP78HCCkfs8884y7x+mnn374nnh0CRf84x//aF/72tfs/PPPd+0CVjlvzZo1DljvuOMOO+OMM0o2MksClATFIu4777zjKn7mmWc6AY4//njLtV5GgZLG+y8L/p0EKIFW4jd1SAEpIAWkgBSQAkcr4I02pdKl1ECZG0N5wQUXOK9oroUSsGNRC5ZJDsLqsFZiuMJyCVxi3AL0agqUW7dudaF8rAfB08rx0Ucf2VNPPeXC91gk5L20uUC5bds2Z2ijjvwOblm9erW1bdvWuG50UU6uAS73np6vbr/9dsOKCujecMMN1rJlSwecGPZKuVCpJEBJ/CTxDXQu5t433njDmW6xWM6YMaNWLJR0pg4pIAWkgBSQAlLgiwqccsopJZWl1EB5rBjKXKDMXSW9b98+e/vtt90fYO6SSy6x66+/3rmFawqUuS5shI3+jH8fCyixSLIIuap40Nz65Brgfvvb3zora/TAgMe1MOwB3Swkos2EFX7961833OGlOooOlCy+wXyLifmiiy46TOpPPvmkM+Fu2rTpKBrfuXOnI3uCWzt37uzO7dGjx+EYytmzZ7tFPoqhLNUQ0HWlgBSQAlJAChRXgTQCJRY7mMNb6gBKFv4Sr3jVVVfVGCiPZaHESgj3EBsZ10IZrSOWzeoslLkhgr4HgUnaSXYcAPKTTz5x7cRa6TPqFLe3D12t6EDJRYlRQECExLyKhfJvf/ub3X///S5mMneVNxZNzL2YZata5Q1olno1VSnE1TWlgBSQAlJACtRFBdIIlLiTgTzC72688UZnucOIFQVKYg3JUEMey2MduYtycmMoAdbnn3/eXR9P7YcffmiPP/643XnnnS72kZSKcNHQoUNdOkXqQOwjRjjiHXHTU5brHgsoSalIBp0dO3a4BUh4g7G6EifKIp7HHnvMxVKyPgVD3u9///swgRJf/YsvvuhWaNOBp512mt12221umT0H5l2gEzMwEMlKqC5durjfcS4iEcTKgSAs5sEcrUMKSAEpIAWkgBRIvwJpBEpUw0UMpK1cudKt8iajDHCJNQ+DF7BINhoMYsey5hW6yhsOwnDGSnIOVoBjfSTWMXeVN4Dpc3NX5/JmBXp0lTdWyWjObyCWdhL+Bz+x6Id0jUG5vNM/zFVDKSAFpIAUkAJSoJQKlBIoS1lvXbvmCpTE5V3z6uhMKSAFpIAUkAJSIHQFagaU51ibO/4QetPrbP0FlHW269VwKSAFpIAUkAKlU2Dr9N/YwV1Hr0Ku7m7Nut9kjU49tKmJjvAUEFCG12eqsRSQAlJACkgBKSAFUqWAgDJV3aHKSAEpIAWkgBSQAlIgPAUElOH1mWosBaSAFJACUkAKSIFUKSCgTFV3qDJSQApIASkgBaSAFAhPAQFleH2mGksBKSAFpIAUkAJSIFUKCChT1R2qjBSQAlJACkgBKSAFwlNAQBlen6nGUkAKSAEpIAWkgBRIlQICylR1hyojBaSAFJACUkAKSIHwFBBQhtdnqrEUkAJSQApIASkgBVKlgIAyVd2hykgBKSAFpIAUkAJSIDwFBJTh9ZlqLAWkgBSQAlIg9Qq8+OZ827pjd+x63tLnYmvauFHs8iqYLgUElOnqD9VGCkgBKSAFpEDwCrwwZZ7d/n8+VFA7rr6sm034zT8UdE5WC+/evdtGjx5tvXr1svPOOy+IZgoog+gmVVIKSAEpIAWkQDgK/P4v0+3bvxhTUIUv6NLB3vnj/5X3nNdff92WL19uw4YNsyZNmuQtH6dAdQC3cOFC+9Of/lTlZTp16lTUevibCCjj9JrKSAEpIAWkgBSQAplWIEtAGe0o4HL69OklgcjofQSUmX481DgpIAWkgBSQAlIgjgLlAsrKykqbP3++vfTSS7Z9+3Zr27at3XHHHXbaaafZsX538OBBe+yxxwyI47jgggvsrrvuqrKZVQHlgQMHbNq0aTZ16lTbu3evdejQwQYPHmytW7e2devW2dixY2348OHWokULd4+oK3vXrl02btw4W7x4sbtfjx497Jvf/KZxTcphAV20aJFt2rTJXZd6nXjiie730Xt2797dBg0aZE2bNrWtW7fa+PHjbcmSJVa/fn27/PLLrV+/ftagQYM4XVfjMnJ511g6nSgFpIAUkAJSQApUpUC5gPL999+3p556ym6//XYHY6+99pqtWrXKWRS3bNliY8aMceB1xhln2BtvvGFLly61ESNGWL169WLFLFYFlDNmzLCZM2favffea61atXL3XLNmjbvnp59+ekyg7Natm4PJPXv22K233mr79u2zxx9/3IDDyy67zNUHCL7zzjutcePG7v/nnnuu9e3b1/w977vvPmvevLlzyZ966qkOHKPXpM1/+MMfrE+fPnbxxReXdLAKKEsqry4uBaSAFJACUqDuKVAuoATKsBI2a9bMQeLatWsd0AGN+/fvt0cffdRZ7AC2Ro0aGRZCynJOnEUwuUDpzwPWLr30UtfRWAi51o033mgNGzY8JlB27NjRRo0aZbfccovxb45PPvnEWTFPPvnkL9SH2NENGzY4+OT60XtG6zV58mQH0Vy3ffv2DljRoljxpscazQLKuvecq8VSQApIASkgBUqqQLmA0ruC33zzTdu5c6drIy7iBx980LmcP/74Y5swYYJhyeTn/fv3t86dO3/BFX0scXKBsqpYx+jPuOexXN5YM7EsYoHEnR09qrquB8qBAwc6oMQKGj243gMPPODc3m+//bb7s23bNrvkkkvs+uuvd1bOUh4CylKqq2tLASkgBaSAFKiDCpQLKOfOnWvA5N133+3iJ6MxjN4Syd+4kufMmePiEO+//35nrSymhRJLKBDHvY4FlFVZKAFJ6laVCz7XQkm85YUXXnjU6OJcQJr2YB0FKHHz40a/6qqrSjoSBZQllVcXlwJSQApIASlQ9xQoF1ASW7hgwQIbMmSIgyog7L333nOWu88++8yeeeYZt7CFRTrA55QpU44CyosuusgtjIlroaRcNIayTZs2LjZz2bJlzs2Ou/nhhx+2a665xsEfi2+effZZ57b2MZRYVXFP8/cf//hH69Kli/Xs2fOYLm/qj1sbaykLjrgn/yZekvOIIT3++OOdy50QAEBZQFn3nkG1WApIASkgBaRA8AqUGignTZp0lEbEBwJwWCWxCLIyGqBkxfbq1att6NChbtX1rFmz3KIZVoDjIr755puta9eu7lpYK1999VU7//zz3aKeqo5CV3lzDSyhf/nLX1yc5tlnn+3A77rrrnMJy6OrvLFKEt/JKm8PgtHE5t5CCVBGV3kDrQDybbfdZieddJK7PhqsXLnSrfIGZIFLXOGlPGShLKW6urYUkAJSQApIgTqoQCmBsg7KGUSTBZRBdJMqKQWkgBSQAlIgHAVqApRnntbOFo/9RTiNVE2PUkBAqQEhBaSAFJACUkAKFFWBz7busFt/+P/b51t3xLrujl177EdDb7ChN/WKVV6F0qeAgDJ9faIaSQEpIAWkgBSQAlIgKAUElEF1lyorBaSAFJACUkAKSIH0KSCgTF+fqEZSQApIASkgBaSAFAhKAQFlUN2lykoBKSAFpIAUkAJSIH0KCCjT1yeqkRSQAlJACkgBKSAFglJAQBlUd6myUkAKSAEpIAWkgBRInwICyvT1iWokBaSAFJACUkAKSIGgFBBQBtVdqqwUkAJSQApIASkgBdKngIAyfX2iGkkBKSAFpIAUkAJSICgFBJRBdZcqKwWkgBSQAlJACkiB9CkgoExfn6hGUkAKSAEpIAWCV2DTjg22b/+e2O1o36JD7LIqmD4FBJTp6xPVSApIASkgBaRA0Aqs3LjI/n3yjwtqwxVnXWt3XvJAQeeUuvATTzxhJ510kvXt27fUtwr++gLK4LtQDZACUkAKSAEpkC4F3l79mj0x+7cFVer0lmfaj679t7znvP766zZp0qTD5erXr2+nnnqq9e/f304//fS85xdSQEAZXy0BZXytVFIKSAEpIAWkgBSIoUCpgXL58uU2bNgwa9KkiR04cMCmTp1q8+fPt+HDh1vLli1j1DBeEQFlPJ0oJaCMr5VKSgEpIAWkgBSQAjEUqE2gpDoVFRU2atQoGzRokKvd2LFjHVy2aNHCdu/ebaNHj7ZevXpZ586d3b+BzmXLltmVV15pV111lU2cONFmzpzp4LRbt27uOs2aNTOAslGjRvbpp5/aunXrrE2bNnbHHXfYaaedZpWVlQ5iX3rpJdu+fbu1bds21u+o34oVK+yFF16wjRs3HnVeDGlTW0RAmdquUcWkgBSQAlJACoSpQG0CJRAIDM6YMcNGjhxpO3bsyAuUwODAgQPtxBNPtLffftuWLFlid955p4PI559/3ho2bOh+/+STT9oHH3xg99xzj7Vr186ee+451yFA5Zo1a+ypp56y22+/3Tp16mSvvfaarVq1yllOt2zZYmPGjHFgesYZZ9gbb7xhS5cutREjRrjf/f73v7dvfOMbduGFF9r06dPtvffec79r2rRpmB0uC2Ww/aaKSwEpIAWkgBRIrQKlBspoDGW9evWcle/mm292FkgsifkslD179nQwt3fvXmex7NGjh/s/B8CH5fDMM8+0p59++qhFOQsXLnQACDQ2aNDAnQ+EUoe1a9e6+wKG+/fvt0cffdQuv/xyu+yyy5yVc9euXa7stGnTXFkglWtErasdOoS70l0WytQ+jqqYFJACUkAKSIEwFSg1UEZjKHMVigOUuL/PO+8827Ztmz300EPWr18/9//cIzeGMgqUWDGBwzfffNN27tzpTsXi+eCDDzpX+8cff2wTJkyw999/3/2cRUMAb+6iIs4DSO+9917r3r17mB0uC2Ww/aaKSwEpIAWkgBRIrQKhAGVVFsp9+/Ydtjzi8o6mDYoC5aJFixxM3n333c5CGgVZLJHeeol7fc6cOQ4+77//fps7d66tX7/enQdIZuWQhTIrPal2SAEpIAWkgBRIiQLlBEpc1g8//LBdc801zo29ePFie/bZZ+3WW289vCjHWyiRa/LkyYbF86677nKrxseNG2ekIiKGsjqXN5C4YMECGzJkiHNpY3kkFvKBBx6wzz77zJ555hl3TRbwAJFTpkxxQImL+/HHHz9sFd20aZOL46S+xx13XEp6sPBqCCgL10xnSAEpIAWkgBSQAtUoUE6gpFrA3l/+8hdnJTz77LNdXOR1111XJVCyqMev8saayCpvYJIFMtW5vClLzCSWSoDyggsusNWrV9vQoUOtdevWNmvWLLdQhxXgrVq1cjGeXbt2dapFV3kff/zxdsMNN9hXvvKVoC2WAkpNCVJACkgBKSAFpEBRFSglUBa1orpY0RQQUBZNSl1ICkgBKSAFpIAUQAEBZd0bBwLKutfnarEUkAJSQApIgZIq8OGWNfa/3viR7dm/O/Z9rus2yG467+7Y5VUwXQoIKNPVH6qNFJACUkAKSIFMKHCw8qAdOLg/dlsaNmgUu6wKpk8BAWX6+kQ1kgJSQAoEpcCeNTOt8sDeWHX+ZMU86/SNv49VVoWkgBQIRwEBZTh9pZpKASkgBVKnwJ61M23bzEdi1Wvvcafbn8c+Zd8esyJWeRWSAlIgHAUElOH0lWoqBaSAFEiVAlgmt80qDCZpgIAyVd2oykiBoihQMqAk0zwZ5EnWST4m9r0kYSgHOZtIHEpuJrYnYjsiv90Qe136vE4kFo3mgypKi3URKSAFUqnAwV1bYtdrx8a11rzDBbHLq2DxFdi19FXbPu9xq9/khGovfnD3VtvX7BT78/jnD5cTUBa/P3RFKVBuBUoClCQJBQoBxptuusnatGlzOFnn5s2b3Ybp1157rctgT5Z5NnkfOXKkA8+XX37ZbZpO5nmOMWPGWMeOHV1GeR1SQApkU4H9m1dZxZu/tso92/M2sPL4k+2DfW3togH/kLesCpROgc9f/IHtfn9GrBvMWrnVPqk4EmMpoIwlmwpJgaAUKAlQshH6K6+84jY6z91GiH0w2c9yxIgRzmK5e/duGzVqlPXu3dvOOussGz16tPXs2dPBJgfASbZ5LJxkotchBaRAthQoFCYnvT7Fzul9p13S/7vZEiKw1ggoA+swVVcKlFiBkgAlFseVK1fajh07bOPGjW7T9DvuuMPtZ8leltFN0QFKIJJ9NbFEApe33HKL+zdHdCN27zIvsSa6vBSQArWkQE1gcuvnm+3SAd8RUNZSHx3rNgLKMneAbi8FUqZASYCSvS8/+OADu+eee6x9+/b2xhtv2NKlS51V8q233rINGza4DdM5okDZoUMHB5SDBg0y/p0EKIHWbdu2pUxuVUcKSIGoAifM/GlsQWYv/sA+3viZK9/pyjvcHx3lU+C4Bb+xhhsXxKpA1OXd/sLr7JxvPBjrPBUqnQJ+T+nS3UFXrmsKlAwoTzrpJOvbt6/Tk03ZsULedtttbkP02rBQVlRU1LW+VHulQHAK7H7pO3Zwc7wUMlOXbLEtOw8lST7vm99yf3SUT4E9k//ZDnzwTqwKRIHy7J4D7LLbfxzrPBUqnQIsiNUhBYqpQEmA8qWXXnKWx4EDB7rFOFGgBPSmTp1qw4cPdzGUO3fudIt0gM/OnTs78OzRo8fhGMrZs2fb3LlzFUNZzF7XtaRAShTY9PRQ2/fp0li1iQKlXN6xJCtpoZq6vLv1HmxfH/rzktZNF5cCUqD2FSgJUK5bt86efPJJu/XWW+2MM844yuXtATK6ynvy5MkOMFu2bFnlKm9A01s7a18i3VEKSIFSKSCgLJWypb+ugLL0GusOUiAkBUoClJWVlS7X5PPPP+8W5rAYB3c3bnAOfvfCCy8Y1kogEktmly5d3O/IQ0mOysWLF7v/n3/++TZgwABr3LhxSLqqrlJACsRQQEAZQ6SUFhFQprRjVC0pUCYFSgKUZWqLbisFpEBgCggoA+uwSHUFlOH2nWouBUqhgICyFKrqmlJACsRSQEAZS6ZUFhJQprJbVCkpUDYFBJRlk143lgJSQEAZ7hgQUIbbd6q5FCiFAgLKUqiqa0oBKRBLAQFlLJlSWUhAmcpuUaWkQNkUEFCWTXrdWApIgboClOxRzl7l7AyU76jX6Dibv3KT9f3h0/mKlvX3hQDl6oOd7L35c1x9lTaorN2mm0uBkikgoCyZtLqwFJAC+RSoC0BZE5hcsWiufXtMvITv+TQu1e8FlKVSVteVAmEqIKAMs99UaymQCQWyDpQ1hUk6V0CZiSGuRkiBOqOAgLLOdLUaKgXSp0DWgXLzc/G3h1y5doPNW3go/66AMn1jVTWSAlKgegUElBohUkAKlE2BrANlIW7h6H7XAsqyDUndWApIgRoqIKCsoXA6TQpIgeQKCCiPaCigTD6edAUpIAXKp4CAsnza685SoM4rIKCsGihDWAldiPVVq7zr/KMuAeqAAgLKOtDJaqIUSKsCAkoBZVrHpuolBaRAYQoIKAvTS6WlgBQoogICSgFlEYeTLiUFpEAZFRBQllF83VoK1HUFCgHKdyta2/srlznJLh3wHbuk/3dTL18hbuFoDKVc3qnvWlVQCkiBHAUElBoSUkAKlE0BAaUslGUbfLqxFJACRVVAQFlUOXUxKSAFClFAQCmgLGS8qKwUkALpVUBAmd6+Uc2kQOYVEFAKKDM/yNVAKVBHFBBQ1pGOVjOlQBoVEFAKKNM4LlUnKSAFCldAQFm4ZjpDCkiBIikgoDwiZGi5GgtZcBRa24o0vHUZKVCnFBBQ1qnuVmOlQLoUEFAKKNM1IlUbKSAFaqqAgLKmyuk8KSAFEisgoBRQJh5EuoAUkAKpUEBAmYpuUCWkQN1UQEApoKybI1+tlgLZU0BAmb0+VYukQDAKCCgFlMEMVlVUCkiBahUQUGqASAEpUDYFBJQCyrINPt1YCkiBoiogoCyqnLqYFJAChSggoBRQFjJeVFYKSIH0KiCgTG/fqGZSIPMKCCgFlJkf5GqgFKgjCggo60hHq5lSII0KCCgFlGkcl6qTFJAChSsgoCxcM50hBaRAkRQQUAooizSUdBkpIAXKrICAsswdoNtLgbqsgIBSQFmXx7/aLgWypICAMku9qbZIgcAUEFAKKAMbsqquFJACx1BAQKmhIQWkQNkUEFAKKMs2+HRjKSAFiqqAgLKocupiUkAKFKKAgFJAWch4UVkpIAXSq4CAMr19o5pJgcwrIKAUUGZ+kKuBUqCOKCCgrCMdrWZKgTQqIKAUUKZxXKpOUkAKFK6AgLJwzXSGFJACRVJAQCmgLNJQ0mWkgBQoswICyjJ3gG4vBeqyAgJKAWVdHv9quxTIkgICyiz1ptoiBQJTQEApoAxsyKq6UkAKHEMBAaWGhhSQAmVTQEApoCzb4NONpYAUKKoCAsqiyqmLSQEpUIgCAkoBZSHjRWWlgBRIrwICyvT2jWomBTKvgIBSQJn5Qa4GSoE6ooCAso50tJopBdKogIBSQJnGcak6SQEpULgCAsrCNdMZUkAKFEkBAaWAskhDSZeRAlKgzAoIKMvcAbq9FKjLCggoBZR1efyr7VIgSwoIKLPUm2qLFAhMAQGlgDKwIavqSgEpcAwFBJRFGhozFiyPfaWZ8xbbD4b1j11eBaVAVhUQUAooszq21S4pUNcUEFAWocdfnbnQfvbwC7GudM7pbezMtk3tp9+9L1b5tBRasW6DHTx4MFZ1Vry/3m646tJYZVWobisgoBRQ1u0nQK2XAtlRQECZsC8Lhcknnn7WfvqdIUEB5aLVH9o//tvTVrF9Z161Op7cyqZPm2LrZ47NW1YFpICAUkCpp0AKSIFsKCCgTNCPNYFJbhcSUNYEJj/dtNn2rpiSQFmdWlcUEFAKKOvKWFc7pUDWFRBQJujhy+/7HzZ/6dpYVzhYsd5s/x5XNhSgrClM0kYBZaxhUecLCSgFlHX+IZAAUiAjCggoE3Rk1oHyxr/7d3tv5fpYCu3c/KFVbN5wuKyAMpZsdb6QgFJAWecfAgkgBTKigIAyQUdmHSgH/uN/2IQZ78ZSqHLbJ1a5d4crO2LwDfbQz78f6zwVqtsKCCgFlHX7CVDrpUB2FBBQJuhLAeUR8QSUCQZSHT5VQCmgrMPDX02XAplSQECZoDsFlALKBMNHp5qZgFJAqQdBCkiBbCggoEzQjwJKAWWC4aNTBZRHjYHVBzvZe/PnuJ916wbl94MAACAASURBVD3Yvj7056keI5+/+APb/f6MWHUMrW2xGqVCUkAKHKWAgDLBgBBQCigTDB+dKqAUUOopkAJSIDMKlBwo582bZy+++KINHTrUOnTo4IRbtGiRjRs3zrZv324tWrSw/v37W/fu3d3vdu3aZWPHjnVl6tevb926dbOBAwda06ZNUye6gFJAmbpBGViF5PI+0mGhWfFkoQzsYVN1pUCJFSgpUG7evNkee+wx27lzpw0fPtwBJT979NFH7dprr7ULL7zQFixYYJMmTbKRI0da69at7eWXX7a1a9fakCFDXNPHjBljHTt2tH79+pVYisIvL6AUUBY+anRGVAEBpYBST4QUkALZUKBkQHngwAFnhfzSl75ka9assUGDBjmgXLhwoU2bNs1GjBhhTZo0sd27d9uoUaOsd+/edtZZZ9no0aOtZ8+eDjY5AM5Zs2bZsGHDrFGjRqlSXUB5pDsuPqOFzZ4zz/1AaYNSNUxTXRkBpYAy1QNUlZMCUiC2AiUDSkBwzpw5dtNNN9njjz9+GCinTJli69evt7vvvtvq1avngBKI7NWrl7NEApe33HKL+zcHADp9+nQHlABomg4BpYAyTeMxxLoIKAWUIY5b1VkKSIEvKlASoNyyZYuDyJtvvtlOOOEEB4neQvn666/bhg0b7K677nK1iQIlFsxo2SRACbRyn1Iew3451pat2xjrFtGtF0cMutaGD7o21nnlLPTD3020txauiVWFru0a2qIlS13Zm6/uYT8aOSjWeSpUtxVo++4vreH2D2KJ8M6GZvbx+nWu7KlfHeT+pP1oteRha/LZwljVXLitna1avtiVbfflq61Tn5GxzitXoSy3rVya1tZ9GzRocNgLWFv31H2yr0DRgRJX9/jx4+3EE0+0q6++2rZu3XoUJNaWhXLfvn0l771eI/7VFiw79ILLd0SB8scP3mP/9OA9+U4p++9v+9FDNvGteC/Dizq2sDnzDrm8h93az/7jZ98re/1VgfQrsGXsSNu/cVmsii7Y0srWrFruyl5004PuT9qPrRN/ZHvXvB2rmqsOdLSFC+a6sud+7Va78t6fxTqvXIWy3LZyaVqb923YsGFt3k73qgMKFB0osQyy6IbV2rkHC3Hat29vU6dOdYt0cGGzYIfyffv2tc6dOzv3d48ePQ5/Pc2ePdvmzp0bfAxllzb1bemyFU6Sn35niP30u/elfngVsvWiYihT352prKBc3ke6Rau8UzlEVSkpIAViKlB0oMy9b0VFxVEWyqpWeU+ePNkBZsuWLatc5Q1oApxpOwqJoRRQpq33VJ80KCCgFFCmYRyqDlJACiRXoNaBkiqTY/KFF14wYBOIJM9kly5dXGuwbLI6fPHiQ7FE559/vg0YMMAaN26cvLVFvoKA8oigslAWeXDVkcsJKAWUdWSoq5lSIPMKlBwos6yggFJAmeXxXRttE1AKKGtjnOkeUkAKlF4BAWUCjQWUAsoEw0enauvFo8aAYij1SEgBKRCyAgLKBL0n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CZDaB8deZC271nX6yRMHPe3+x//sO9scqqUH4FNj091PZ9ujR/QTN7t6K1vb9ymSt76YDv2CX9vxvrvHIW+vzFH9ju92fEqsLqg53svflzXNluvQfb14f+PNZ55SqU5baVS1PdVwqErICAMkHvCSjDB0pg8mcPvxBrFJxzeht74ulnbe+KKbHKq1B+BQSURzQSUOYfLyohBaRAehUQUCboGwFl2EBZE5ikxQLKBA9NzqkCSgFl8UaTriQFpEA5FRBQJlBfQBkuUD71yiz7t8dfsVYnHF/tCPhs63Y765RW9vz48a7ciME32EM//36CUaNTowoIKAWUeiKkgBTIhgICygT9KKAMFygH/uN/2IQZ78bq/cptn1jl3h0CylhqFVZIQCmgLGzEqLQUkAJpVUBAmaBnBJQCygTDR6cmWOXd7fr/bo8va26LVn2YV8fmxzWxHZs+tBnP/Dpv2WIXyPLClSy3rdjjQNeTAnVBAQFlgl4WUAooEwwfnVpDoNxjje2vre60NZ8fyKuhh8m/znu3LLGvWYauLLct78BSASkgBb6ggIAywaAQUAooEwwfnVoDoFy6co1NrtfHNlnbvPpFYbJcsa9Zhq4sty3v4FIBKSAFBJTFHAMCyroBlBef0cJmz5nnGlsuMCnmuE3TtQqNofz+tOau+se1PMn9qe7Y+MmHtnzJorL2W5ahK8ttS9MzorpIgVAUkIUyQU8JKAWUCYaPTq2BhfLH0xraou2tY2mXhsVUWYauLLct1gBTISkgBY5SoCRAuWfPHpswYYLNmTPHDh48aB06dLA777zTTjzxRHfzRYsW2bhx42z79u3WokUL69+/v3Xv3t39bteuXTZ27FhXpn79+tatWzcbOHCgNW3aNHVdJ6AUUKZuUAZWoUItlALK9HSwgDI9faGaSIE0KFB0oKysrLTx48fbtm3bbPDgwVavXj17/vnnHSjec889tnXrVnv00Uft2muvtQsvvNAWLFhgkyZNspEjR1rr1q3t5ZdftrVr19qQIUOcPmPGjLGOHTtav3790qDXUXUQUAooUzcoA6uQgPJIh2mnnMAGr6orBaRAaS2Ue/futaefftouu+wyO/fcc93NFi5caNOnT7dhw4bZihUrbNq0aTZixAhr0qSJ7d6920aNGmW9e/e2s846y0aPHm09e/Z0sMkBcM6aNcud26hRo1R1n4BSQJmqARlgZQSUAsoAh62qLAWkQBUKFN1CmXsPLJZYHXGDDxgwwKZOnWrr16+3u+++21kvAUogslevXs4SCVzecsst7t+5MAqApukQUAoo0zQeQ6xLKYEyDYupsuwWznLbQnyWVGcpUG4FSg6UWBjfeOMNGzp0qLVq1cpef/1127Bhg911112u7VGgJNYSoBw0aJCLu0wClPv27Su5tr1G/KstWLYu1n26tK5vS5evcGV//OA99k8P3hPrvHIWuu1HD9nEtxbGqsJFHVvYnHmHVkIPu7Wf/cfPvhfrvHIVynLbyqVpTe67ZexI279xWaxTF2xpZT95s1HsRTlpGJNbJ/7I9q55O1b7Vh3oaAsXzHVlz/3arXblvT+LdV65CmW5beXStDbv27Bhw9q8ne5VBxQoKVD+7W9/c4tz7rjjjsOAOGXKlFqxUGIFBVxLeQz75Vhbtm5jrFt0OG6vrVn3gSs7YtC1NnzQtbHOK2ehH/5uor21cE2sKnRt19AWLVnqyt58dQ/70chBsc4rV6Est61cmtbkvm3f/aU13H7ouch3vLOhmf2Pd06IDZRpGJOtljxsTT6L91G2cFs7W7V8sZOh3Zevtk59RuaTpKy/z3LbyipsLdy8QYMGh8PKauF2ukUdUaBkQLl69Wp77rnn7Pbbbz/svkZTVm/j9h4+fLiLody5c6dbpNO3b1/r3Lmzc3/36NHj8GCfPXu2zZ07VzGUZRiQhex3nQb3YiESZblthehQ7rJyeR/pAS3KKfdo1P2lgBRIokBJgJJV2izMyYVJKrp58+YvrPKePHmyA8yWLVtWucob0AQ403YohvJIjwgo0zY6w6iPgFJAGcZIVS2lgBTIp0BJgPKJJ56wd9999wv3Jm3Qeeed56yUL7zwglVUVDiIJM9kly5dXHnSC5GjcvHiQ66f888/3y3mady4cb621PrvBZQCylofdBm7oYDy2EA5r1Eve29F/nCAZWs+to5tmtpTv/rHWh0dWpRTq3LrZlIg9QqUBChT3+oiVVBAKaAs0lCqs5cRUFYNlKtOu8ve/rBBrHEBTI778wTbu2JKrPLFKiSgLJaSuo4UyIYCAsoE/SigFFAmGD46tcRbL6YhDKMm0DW73mW21A7l8M13eJikXEhA+elpN9nqD+MtaFy6cq39/ucP5JNCv5cCUqDMCggoE3SAgFJAmWD46FQB5VFjgEU5//jaIatksxPb2ontz6x2jHz0yQab+85bh8uEApRbOt9pL678Uqzxf85pre2JZ56rdViOVTkVkgJS4CgFBJQJBoSAUkCZYPjUyqmvzlxou/fEy8k6c97f7H/+w721Ui9/E7m8j8gNUP7kla02c0v7WH1QuWOjVe7e6spe3+dyG//wL2KdV6xCNbG+LrWuNrvepbGq4GGSwrUNy7EqqEJSQAoIKIs1BgSUAspijaVSXAeY/NnDL8S69Dmnt7Ennn621l/cAsqaA+UVXdvb9BkzggHK/3f6fvu8Xktr2ryVNW97WrXjsmLrNpv6xqTDZQSUsR5jFZICZVVAFsoE8gsoBZQJhk9JT60JTI4YfIM99PPvl7ReuRcXUNYdoAzJ+hodp/u3fGB28ECs56Lik/etdberYpVVISmQNQUElAl6VEApoEwwfEp26lOvzLJ/e/wVa3XC8dXe47Ot2+2sU1rZ8+PHu3ICyuJ3SaFu4UKgKzQLZUht8yNh/+bVtvXNf7eDe7bnHRyVx51sk96Yanf9embesiogBbKogIAyQa8KKAWUCYZPyU4tZBegym2fWOXeHQLKEvWGgPKQsIXGh5YblqlzTWBy6+eb7NtjVpRoNOmyUiDdCggoE/SPgFJAmWD4lOxUAeUhaUNMGxSSFS/LsFxTmOzWe7B9fejPS/Zs68JSIM0KCCgT9I6AUkCZYPiU7FQBpYCyZIMrcuEsA+VnL3zP9m1aGUvGeas32ZoPN7uyAspYkqlQRhUQUCboWAGlgDLB8CnZqYUAZbmteFqUc2QYhOYWzjJQFtK2WSu32icVewWUJZvRdOFQFBBQJugpAaWAMsHwKdmpAkpZKEs2uOqIhVJAWRsjSPfImgICygQ9KqAUUCYYPiU7VUApoCzZ4BJQfkFaLMvvzZ8jC2VtDDrdI9UKCCgTdI+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FsSoLzq+va2fc/WWHdfvW6FPfCNf4pVtpiFkoDJ8G9dZhu3fxKrOus+ft++dfUPY5UtVqEkbXvo598vVjVKcp2Q2rbp6aG279OlsXR4t6K1/XhaQ1u0vXWs8hef0cJmz5nnyo4YfIOVo98K2ROaLfx+8spWm7mlfaz2XdG1vU2fMcOVvb7P5Tb+4V/EOq9YhdS2Q0pq68VijShdJ3QFBJQJerCmQPl//+wb1qDNp7Hu3Pxga3vh5edt0m8O7RVbm0dNweTv/+Eqa3VWRayqtmxwko3987O13r6atq1cYBJLzP8qFFLbBJRHelZAeUSL0GBZe3kXMkOpbFYVEFAm6NmaAOVV/dpbn+vjWSA8TPbrOcC+d/uPE9S0ZqfWBEx69G5n1996WqwbepikcG0Dc03aRj0FlLG6NnYhAaWAsqrBIqCM/QipoBRIjQICygRdUShQnn1JhbVu29hOOamNnXJym2rvvOXzLfbGa5NdmVCAsmWnddb+tKbWtvWJ1vG0k6tt37Zt22zSxNdcmR5f7mX/8q1/T9AThZ8qoDykWbndwgJKAaWAsvD5S2dIgTQqIKBM0CuFAmXHSz+0Duc2jHXHj5Zssh2f7Q4KKJucusTOvbRRrPZ9uupzq/hkh4AyllqFFQoJlgWUAkoBZWHPt0pLgbQqIKBM0DMCyiPiYekqBCjbVXayt94+tKBAFsoEg7CKUwWU6bC+UgstXDnUF1mPD1UMZXHnMF0tTAUElAn6rZRA2XznSTZv/tzMWigFlAkGXp5TBZQCytKNriNXFiwfgWUBZW2MON0j7QoIKBP0kIBSFsoEw6dkpwooBZQlG1yRCwsoBZS1Mc50j3AUEFAm6CsBpYAywfAp2akCSgFlyQaXgPIL0ioPZW2MNt0jBAUElAl6S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spqgbJr78H24ufdbeZ7K/N2Qb169ax5/V32yqj/J29ZFZACISggoEzQSwJKAWWC4VOyUwWUAsqSDS4B5TGBstLq2ezWd9myz+rnld/DZNMvVdr4h3+Rt7wKSIEQFBBQJuglAWXdBMpb7j7TPtyyJu/I+WTremu85wT73o3/nLdsMQskAcrabtump4favk+Xxmr+uxWt7cfTGtqi7a1jlb/4jBY2e848V3bE4BvsoZ9/P9Z5xSz0+Ys/sN3vz4h1SfaE/skrW23mlvaxyl/Rtb1Nn3Ho2tf3ubzWwURtO9RN9Nu78+falHp97EM7NW/feZic/ObbZem3vBVUASlQQwUElDUUjtMElHUPKH/4T72s+ak7Yo0aYPKzj7fYv3zr32OVL1ahmgJlOdomoDzS6wLKI1qEBst//8oB27G/gTVp3tpOaFs9VG7etNGWLpxftg+BYs0zuo4UyFVAQJlgTAgo6xZQXn/r6dajd9tYIwaYfPm1F63Hl3sFAZTlalshQDl1yRb71YpzZaH8rxEYGnTJ+nqo48rdb7EmMBWSAjVQQEBZA9H8KQLKugOUHS5e5xp7SrvW1vmM06odNRs2bbC3psx0ZUIAynK2TUApC2VVD1O5oSvL7vwErzydKgWqVUBAmWCACCjrDlA2OXWJnXtpo1ijpV1lJ3vr7UOxbSEAZTnbJqAUUAootSgn1sSqQqlXQECZoIsElALKqoaPgDL+QyWgFFAKKAWU8WcMlUyzAgLKBL0joBRQCiiTLTgSUAooBZQCygSvYZ2aIgUElAk6oxCgPFix3q67vYF1OLdhrDs233mSzZs/15Xt13OAfe/2H8c6r5iFCl0tXE7XaaHtVtsOKUZqnXL2m4BSQCmgFFAWOn+rfDoVEFAm6BcBpSyUslDKQlndFJLlxR2FtG3Wyq32m+WdlGNTq7wTvHF1atoVEFAm6CEBpYBSQCmgLBZQZhm6sty20PKHJnjl6VQpUK0CAsoEA0RAKaAUUAooBZT5J1EB5RGNyp0SKX9vqYQUqJkCAsqa6ebOElAeEa9y2yd25TcPKrWOmWmVd/yHSjGUR7TKMnRluW2yUMZ/3lUy2wqkDih37dplY8eOtUWLFln9+vWtW7duNnDgQGvatGnqekJAKaCUhVIWSlko80/NAkpZKPOPEpUIXYHUAeXLL79sa9eutSFDhjhtx4wZYx07drR+/fqlTmsBpYBSQCmgTANQUoe9K6bU6hxZW4ty0t42WShrddjpZilWIFVAuXv3bhs9erT17NnTLrzwQifbggULbNasWTZs2DBr1CjeTiW1pbeAUkApoAwHKB98sLd9vnNTrOnh/Y9W2j29HoxVNi1AuXTmQ/ZRxaEtQvMdH238wG7rMSJfsWp/X5tAmea2CSgTDSOdnCEFUgWUW7dutVGjRtktt9zirJIcCxcutOnTpzugbNKkSaqkF1AWByi5yqTfzKnVvi0kD6XiQ490TbHjQ0sZQ0m/Ve7d4Sp/wWWtbNCQTrHGWOtGJ9u65R/Zv3wrGSxzs9qCri7dT7B7H+hslVaZt42tm5xs8995z377gz/lLZsGWE572wSUiYaRTs6QAqkCyoqKCgeUgwYNsg4dOiQCSiA0yXH87g/ynj70P2fb0o+25S1HgUITm9fb0MyWr1zurn32yV3tjl7finWfuIXitO8Hj79nM5bFs+gUCl1NKlrawr8tdNU9tXVHG9bne3Grnrec2hZOv52+7P+zxjs/zNunFJi6ZIv9asW5tmh761jlPVAWApMNdzezV16faF1O6W6Dr0hmwaOS7Vf/wY6rWByrvoXGGX75lGb23sKFBnDd/e2zrV69/LdptP84e+WViXZyy1NtRN/v5z+hmhJq2yFx3q1oY79862DsHJu+3zi365mn2a9+fKftOrg9dl+0bHBy7LLVFezVq1dRrqOLSAGvQKqAspgWyl//+tc2d+6hnWYKPb7Wqb4N6F4/72nffLK+Lfw0xixeA6DcuHCHbdn6uTXed7yduP30vHUppMDFp9azuy9skPeUoX+pb6+tjte+QoHy86V7bNPmjdZwf1PXvvqV+euTt8Ls/KK2WUj99nfdPrBTj9sTp2trBJSX925kV99wiu3ZciDvPXbv2mPvLXivqGPyvs4fW7cTD1lJ8x2FAmWb+lvt9HP32DcHnW57KvZbPav+Wd23f5/Nn73AGhxsZC23ne7+TnKobYfUq0m/fbpxo7U+vpFdc9nJ1vmaltbohPzz396tB2zNlC3G38U4/vSnZBbqYtRB18iWAqkCyr1797oYyh49ehyOoZw9e7YDw0JjKHfs2GFcr9Cjct10O7hkfKzT+o1rYe99EO/LEgvlfX93kjVsWRHr2h8t2WTntL3AfjLkl1Yvjukh1lXNDqyfbXvnj4lVeuikVvba4nj1BSgHD21tzU+PV77NgdNt84cV9pP7fmnNm50Qqz75CqlthxQKqd92/PnbdmDTinxd636PhfKhjV+32ev3xyqfhjG587Wf2v51M2PVFzAZtbGHvf5+zI+4HRvthv7N7eQvx5uD2n/pLFu5aJX9eMgv7ZQ2p8WqU3WF1LYjQFlIv/Xo0s72bv/MHvtff2fT14+3Lbs25+2LE5u2thu63m387Y+avN/8uaxHOO644/LeVwWkQCEKpAooqXhVq7w7d+5sffv2jdWuAwcOGDDJ34UehcBkvQ697JsPrbP3Vq6PdZs+3dvZN+9qZEs3LohVvklFK/vxoF8VFSYrP55rB997Itb9651ysd03bq+99k48d915pzazB/7+DJvz4bRY17fNTez/uLl4MKm2HZI9tH7b+/J37eDmlbHGzPJ63exXK7uXbEy22neajbzqB0X7wKFRe6f8zA6ufyde+/acan/aeZ09PjFe+dNb1Ld//unFNvPDibGuf1KDM2zQhcOtfetTY5XPV0htO6TQ8hr027j/+O/29icvWsXuz/LJvnFi1gAAIABJREFUbC2atLJvdL7d/V2Mg7UIaUzDV4y26RrlVSB1QEkeynHjxtnixYdA5vzzz7cBAwZY48aN8yrFF9vOnTutsjJ/YHrei6mAFJACUiBDChysPGj16+UP5QmxyVluGwut8oUzxO0zrJJpy5YSt+4ql34FUgeUNZWMlEPAqA4pIAWkgBSQAlLgiAINGjRwLm7+1iEFSqVAJoCypvGShYr6pS99qdBTVF4KSAEpIAWkQJUK7N8fLx44iXxYJJs1a1bU8Kkk9dG52VUgE0CZ3e5Ry6SAFJACUkAKSAEpkH4FBJTp7yPVUApIASkgBaSAFJACqVZAQJnq7lHlpIAUkAJSQApIASmQfgUElOnvI9VQCkgBKSAFpIAUkAKpVkBAmeruUeWkgBSQAlJACkgBKZB+BQSU6e8j1VAKSAEpIAWkgBSQAqlWQECZ6u5R5aSAFJACUkAKSAEpkH4FBJTp7yPVUApIASkgBaSAFJACqVZAQJnq7klX5bZs2WKffPKJnXPOOUqSm66uUW2kgBSQAlJACpRVAQFlWeUP5+afffaZjR492vj7pptusq9+9auCynC6TzWVAlJACkgBKVBSBQSUJZU3Oxfft2+fjRs3zubNm2dsQSmozE7fqiVSQApIASkgBZIqIKBMqmAdOl9QGVZn018NGzY8XOnKykr79NNPbc+ePXbqqadagwYNwmqQaisFpIAUkAKpVUBAmdquSWfFdu7caU8//bQtXbpUlsp0dpGr1YIFC2zChAl2xx132JlnnmkHDhxwFua5c+caYNmuXTsbMmSItW3bNsWtUNWkgBSQAlIgFAUElKH0VArqCaQ899xzhuXLH3J/p6BjcqoA9P/xj3+01atXW7Nmzezee++1zz//3J599tnDVsn9+/db69atbdiwYYLK9HWhaiQFpIAUCE4BAWVwXVaeCm/YsMEeeeQRZ+kCUE4//XTFVJanK2LddevWrfanP/3J1q5d66DytNNOMyASq+T27dvdAqvNmzcLKmOpqUJSQApIASmQTwEBZT6FivT7jRs3OjfxZZddZo0bNy7SVWvvMgsXLnSA0qFDBxsxYoQ1adLEWSrrwkKddevWuXRJF198cVBxh1GoZKT07dvXrr32WjdoGI9Zh0piRefMmWNnn322nXTSSbX3sNTSnUIdl3HkCX2+rK6NWR+XcfpXZbKpgICyFvp19+7d9thjjxkvgG9+85t21VVX1cJdi3sL6k4bDh48aPfdd597SXPgXh01apR98MEHDjKBTaAzKwdpkn73u99ZRUWFs8x27949qKblWippAzGVuVDZsWNHGz58uOvDrByvvvqqvfHGG669uPYbNWqUlaa59F0hj8vqOiIL82V17cvyuMzMA6aG1EgBAWWNZCvsJNzEr7zyii1btswGDx7sVtiGdtCGxx9/3BYtWmTHH3+83XPPPXbGGWc4S9fDDz/s4vB69uxp5513XmhNq7a+vNywwm7bts0tcGnRokUQ7aO/du3a5dzduLij7u9cqPzLX/5iAwYMsFatWgXRtriVxCPw5z//2a688kq74oor4p4WRLlQx2UccbMwX1bXziyPyzj9qzLZVUBAWWDfYhlgscNFF13krHPHHXfcMRN8r1+/3rkVcbcRuxaS9efjjz+2559/3mjDueee64CDGDzaQ+qZ+vXrO7AEWkg/kzXLJC5+VrNfcMEFNnDgwGBc3byMp06dapMnT3YhCQDlrbfe6mJejwWVBT4CZS2OxXXatGnOfd+0adMv1AXQop0ffvihs7jS7iwdoY7LOH0Q8nyZr31ZH5f52q/f1w0FBJQF9DMw+eijjzp3U9euXd2CBywfV199dZVQiTWP1bakaPlv/+2/OfgM4aBdv//97x0w+4M24DZkVTcWO76yST8DWBKXhxu/Xr16ITQvVh2nTJliEydOdDCNNTaazzHWBcpQiP7Axfvaa6+5fsLFe+KJJ7qPGf6uzv1dhuoWfEs+aLCSL1myxG688UZnecw9aONDDz3k2jp06FDr3LlzwfdJ8wkhjsu4eoY6X8ZpX9bHZRwNVCb7CggoC+jj6Aubf+P+JJ4w14XNimgmxx49erjFHKRnCcVVisURaMZNimuUlzhQzP89VLZs2dJBNVZM2s7/Qziw2L355ps2ffp0B8I33HCDfeUrXzkKhFetWuUssFgmP/roI7c6OhTLMnut/+d//qdrz8iRI12/ME6xINOv9Fnz5s2dBY/+pExobu6VK1faH/7wB9cn999//+GURyx0ePvtt90HADDtk7en7SOH/vAfYsd6Zugr2hete8jjMtrOvXv3umePPvJHyPNlVZ6cE0444XDbQhmXIczfqmP6FRBQFthHuLsBLKx3TPi43rBQMklyMGHiFqZciAtwcDsBlCzSACi9+5S2AZehJsTGFTx27FiX2NsfudZVb0UgZ2OIC3D8win6yK/Ep60AypgxY9zYBCIBGg7c4SEc9Mt7771nl1xyicuQMH78eJs1a5b7vw9H8Ja7NC/AYQy++OKLDnZvueWWKq3e9CHzC/HI3uof+rj0Y4xxyMcMB1Z/QhZCni+r8+T4D7UQxmUIc4DqGIYCAsoC+wlQfOmll5xlhETfHFGo5GU9adIk5xLmZYeFK6QDiypAiSsfCxcvb15+WFmBEl5ugMhdd90VlDsRkCSxd69evaxPnz5uF5nZs2cf5bIHmGkvlrzbb7/duYnTfjDeaBsueVbXs/KXBUS33XabXXjhha76fPzQpzt27LAHH3wwGGs5dSerALGsPGtY7b7+9a87qzIfbVhkfcYBLHj03Ve/+lXnCk+bZZK2LF682J544gkX20oMNvNDNJQCmMT6SrxdtP8oH9q4zH1uPExiYSb91qBBg5zlPNT5Mo4nB6gMYVymfY5T/cJRQEAZs69YzYz1DrBq3769c9n4eDUuwYuOl8Tf/vY3Z1kIdZ9kJnigEhc9aYJoJ7GTWBJYzY31DiA7VtxoTDlrvRhQwoIG4gnbtGlzGLCwFnlLM+3yluZar2ANb+itV0AkkP/++++7RSvRHYywpABgJ598suvLUFz4XhLv5mYMcgD6WNDpTyA6lDbxbM2fP99Zyvl4iUIli4hIv5ULkzUcFmU/jXYwBwLM9BuWSbJcRGGy7JVMUIGsenISSKJTpYAJKPMMAu+mmjlz5mFXIdZJXDas3vZQ6d2ITKC82Lt16xbk8MKahQWSvIu//e1vXawdsAxkAiu4UkOzutIRLCSi/qT+we3Icffdd7sFLPQtUEncJJaTUPIVYi1n4RAxaOTHpO68vJ955hlnDePArQg0A8q0PZS0ToAyMZG4flnMxpafLMb52te+5izLWJE56LdjLdBJ4wN4LKgEvggvwarlLctprH9unfiApj+w6DPWmC+x/tN3HPTf9ddf7xYwUpZ/h/qxHW17Vj05IYw51TG9Cggo8/TNjBkzHIAAkUz07LzBywxLJXDFC4A4GdzcHCGveMatSN6+m2++2YEHEEZ7/RGSdYEXN/3ExE/qGL84BSsJrm9gkjaySOfll192/UmamVAWqQD8WJCBSQ4+cDws+sVHWCqxFDF2+/fvH0yIQtQ9yscNi6fwCmDB69KliwNnxir9hhuf8IyQQKU6S2V6XxVfrBmL1wilYCwSu4r1n/AL5kv/gc1ZIc0b1enPc8UHN3G8/MmiJyek8ae6pk8BAeV/9QkTBS8pYrD8F7QPGGfi+Na3vuWgA0sJ1h9eatEVwry4OUJzJ/ohSdtpGxZW0q3gUsSyhdWElYxf/vKXXXtDsC4AJLSFlfZ+RS1QQmzd66+/7uAfyDz//POdexhIwcIS2oHbjQUcxBL6FfihAHE+rXmefJwrfXjOOee4sckHgY+b5AW/Zs0aBzMhjMtom7MClVgd+UCjv+gHQi3olzvvvNPNk8Al7v2QoZK+wgpL7DztxNqPB4p3AG3Nkicn33Op30uB6hQQUEZWweISZeLzK0d94DWWLr6+33rrrcMwyS4xxAWdddZZzjoS0uFXzV5++eXuRQx4Pfnkk0fBZEjtidYVl5u3rAJZxNth5aJPsSqwRSSWLp9jk995gA6hzfQd8XbEDuIKzhJUYm1cvny5s3ixtScpqfiYA1hoMy9yXu68zLEwhwSR9BsWVdpHvUkpxgIxgKyqmMoQxqKvYxQqo9Zy+uqdd94xdmIKGSqJ1X3qqaccLDMmWTwFSHbq1MmNQ3ZBC9WTE9I4U13Tr4CA0sy9pMhNyMQAkHiopPtYlcmEyUuAeC1vmXz33XddrJp3cae/qw/VEKsrK0mjqy1ZSUssHjGEWCZDPjZt2uRWOgNbWJWjyeT9wiryxBHjxe94qeMSTvsRjU2jv7DWMRYJwwC2QrdU5kIJzxpxoezyw4fAvHnznIWIDwFvRff7yae97/yGCJs3bz6qqjxrhCrwLIYGlYw5rOF4ZJg/sUZGLZV8gBNTmQuVl112mcsaEcriN8CR+ZIYUCzjWGF5T+DZILb8uuuuc7Acoicn7c+N6heeAgLK/+qzY0ElFiC/awxWoW984xtupTMAxkFeP+K7QjiIt8MFhSWWiZIjZFdUVZr7XIyEJ9A3PtciVq9HHnnEfRSwaxHbRoZyRBPqe/glfg2Lif/AiUIlVhSsrtEEy2luKyEVxOLxYibkBBc+ViHAGQ+A37bUu8EBylBiJuk7LOa4TMmM0Lt3bxda492nQDOL+MizCVQShpGbTihtfefDY1icxx+syFjqSJFTHVTi4SG/awgfcF5z76XCwswHKoYEFmKyOAwPDzHYaMA8qkMK1HUFBJSREXAsqOTlRkyehzBO4aWG9SSUFZneSgJYMRFysLo5ZFdUVQ8vq9KxUGKNjOYH5cXAIhbS64SWi9HvgAMkA4p80NAWfp4LlbjmrrnmmmDGJX3o41qxXOEK5iCPK6me6DdyMob6wvbjEc9AdNwR+0kqJ6CZxWC4T9mZiTCNNG/zyRxJdgHCfXzYCNvQDh482H285cZURi2VWNmjO+SE8PL1FsoVK1a4DzT6E5jEMglAk5sXSyWeKh1SoK4rIKDMGQHHgkpcqbg5eBEw+TOJkDYolMPv2IDLCQsIh3fzZw0q/cp82ojFq1+/fu5F9/zzz7vYvFD25vZjy1tdGW8sdiDUghcdLnvAi5c0LzRedH41eyjjknoCjri0WThFG/zhQZNQDKx4IR4+qTxWPMadTydGP7EvOR+r0RX6aWwjH6PEWBM3jocGdzXxoMyHHH6FNy5ujmNBZRrbllsn+gX3tt8sgI9v+o4PNeZJ9oZnAR/9yrjlw5UPArTRIQXqugJ1Hij5asYVw1ZuvJjZLpH9gKuKqQxpEUDuwPYvZw+UuH6j8JwFqGRyx3rHC46V3LzwoulLcHMTB0XoQkgHVlUs5IxNrMos7MCdzwucBUYsNGLxEe7EEHOE8gHAwg0ssCQp9y5RYAtLGAnAQ1yFzxhj/PmtIqN9xLyDdQsrF23GtZ/WI3f7QKytxOxiPcbj4Vd4e2tkFCr56In2aVrb6PvKp4DDcozFlWcKWMzNN0x55lC8AaFt8pDmPlDdwlagTgNl7v7OPu6OYPNjWSpDhUqC5nk5U39ezqQB4vCLWIgRYoLElcOOMaEdwCQuRFYKkx+UtEC8rAmgp21AJm1jO8m0H4xLYu6Iz+IjhzyLWOl4kT/00ENukQrxXMAz8b1YXbHsETsZwgGEAMYs6MDFjbWVXZiICwW6yJnJM0jsITHMuFNDCS0BRKgzbmF2m8Id7K2ULMrBnY2VC9cpHwL8GxBLs5ub9GF//etf3Yc2GSH4kCHWk7FJG4BL2gh40Rbfj4RkNG/e3H0ohHD41dz0Gbud0Sf0Ie2nzcyhfKhisWV84hXguUzjNp8h6K06Zk+BOg2UWEYIjucL07sLASzgBEsPW/R5SyWTRkgxk34BDtYD3FRY5Zj4sW7xIudnvMwALhbp8G+C7U855ZSjFrOkccgDXMCVd7F5mARUaBcrt0Od5HM/crz+QCMxhqw45YWN5QcNsKKwyCiUl3buimdezFiNOWib3wHHW4CiabzSOBajdcJiF92liN/RP8wbwD4fdACYP/jIIYQhlMVTpAAibISP0ptuusmFk/CcAc8eKtllCm+HX0wVyq5T9AkZPYiV5GMNK/nkyZOdl4P2hOrdSPszo/plS4E6DZRMIN59yAuayZLEyRx8fbNVHZY8XOIcWIpCAJXclzZtAbR4OTPxA5DRg58D1ViJeFk88MADqX3JeeDC+og7CgB+4YUXXMwTFsiQYZI+8ZZkPgCIGyR+kpWztBvLMn/zf15yfBiwYMVbm0OYmvyKZ+KQiU3DsuWhEuskL3Fi8BizrIjGMhlCipmoaxtLHR9oWPX8winmElZ08zHAqnY+APhoDaVt9BWQRf/xrEX3is+FytByu/rnxsfyYpX0u+Lw0Uof4fkIOfQihLlBdQxfgToHlEz8TI4nn3yyA0i+un3CZLoTVylf1QALbp3QFgPgciMnGjGTWBCwuPpkykAlLkbcjeRhxHrJC5tFK7iyiNPD3UOb0+jaB6YALraHxI3tY9JI24SbEQgLAfirmzZwqdF3WK7YHQarFosESA+E1Yd+YQzjMgVK0uwqjbYTcAT8sdDxYmYFPi570gXhCvZQyXMZ4uFX4gP5Pv8prlKeKVICAY8+7jWk9vmUVYRf+HhC0htVBZVAFx9APul+SO2krjxnPkUc/cjCSzxXrL4nVhn3tl/QGFrbVF8pUBsK1CmgzJ0ceYkRGA9gYukitx0vbVw4xONhkQS20njQFl7SwK+HCiCLlaNAJKB44403urQk3qoAjOS6hFm1zsuBVba43njppXH7PtyJ9BV94929WBFCXoxS1bjyi6cAe4AEAMNlinULlzBu/dDyaDIGsf4QUsERTQ8UtaaHDJV80ADHuEbvv//+wxZ+oJn8pz62N7QFYdEcqH41N/PNsaAyjXNlIXViTmGuwcrq0yIxf+LVITY7tP4rpO0qKwWSKlAngfK11147nOrC772N9QurJC8/kn/zMufFkNYkvD6AnAmOVZSAJVYE0nnQBoCSxQxApN+OEHDMhUpvESPGC5dqWlMh0S4sr75dgJW3bmUJKnlxYQ0hPjKa6xQrM+EK7DueVgtyVZMRHzl8sGH59x8EvKwZayzy4PBQyd9Y1VmUE4IrONreY+U/xQvAxykxzXyshbIKH5AErphXACzagPURCx2ZIqKxvri/6TN+HuLh9+rGu3HJJZe4JkRXe/uQodDDaULsG9U5LAXqBFAWMjnSfVgZeOHx8k7r4YESwCJ/H/DBxOcnQtpMDjWslFGoxBKJ29v/nBceLwde8ml2FxPvyi4VuIL9it+odStEqDxWyiqfooSxh1sbiyw74fByT+u+48AH0Ask+nAJYBKXPW5sQCRqZa4KKhmbrK5NY7hF7jzAc0O8JyEYxIMSg0zYCB+jHIAJP+P3fAwBknz4+Q/YtM4r1MtbJRmHX/nKV1xsMpZWoNJvaUq2BA+VeDnS6tnIp3N0a0jaRLgC8z8hQWRaYGEmqYFC2Q0tX3v1eylQSgUyD5RxJkdgBNciLjkskkyiIUz8WLF4SePmBihJkEy9q4NKFh0RmxfCSzs68HE7Ee8a3YqP3xP3hEWPF3w07VMpH5piXLu6lFX8Dtc3/Yi1Oe0fOdG2RLfy9Hkko4nJq4PKYuhaG9fIXfTGhxjwCAzj/chC/lO/OQDzJ3ML8YR4bch6wQfpgAED3Acofc8CMVJZhXZEYZJwH7INhBrDG5r2qm82Fcg8UNJtcSfHELqYFzIvNFzUTOZYhdjFAaDyu8BUB5UhtJE60jbcv1jlsO4Qo8Z2g7STRR1YvLDIAl64wvk32uAyDSFwPl/KKj5saA/WH6xC9HdaPwKiL+Zognz6DNhnxTN7PXsLeG48LLkLsfKFcDAusZZjjWTBBtZywi+IeaV9tJ8+w3pJLHNI+U/pR5LokzuS+EGeN1alE9vK334zBOARa2sofeatrrk74NAuLMrsNiWYDOHpUx3TrkBmgTKLkyMvYlyIvLCwiLB6FKsIMEUqmWNBJYOQhRChxDhFgYO6Y5XE+jpnzhyXN5OXNlYTXmwsdsDiimWMhR/E6oXgWoyTsuq8885L+/xxuH5VQSXjjVWzPoQEt6FfQOb7mJc6HwBpheXcDsCNT3J5LMe5e8KT7ogUY6yG9jlSQ+lA78nhA41niZAYQIt5hR2aeK7IrkDoBQdbSPKREMLe3LStqh1wgP3cnLah9JfqKQXSqEAmgTKrkyMuJ1IdzZ8/340lLJGsACYPIRaTqqAS6x1WB1awh/LS9gtweCnTZl7efhcOXnJs0+dXYLZr184BJAs/gG0gjJx/aY4Hpe+8Cz9LKatyoZIXNotRgH5/YG1l4RdWS9JyEaOW9r6KTtx+8Q1pgrBq4RXg4GPOW/RCXA0MWBHDOmHCBPds8RHAQhvCTPCIEFtIfkY8IljX+UBNYzaIql6y1e2AQyxvKKm30ggQqpMUiCqQSaDM8uSI64kXl0+YTGJrv0gFC0kuVIZkKaHfyJGJ5ZV4SHIv4qbK3doNyyQ6cOAaBiaJI+WlntZFK7nTDi/pUFNWVTeF5kIlZXlp84cxi3UZgIwuGAtpSj7W3twsSsIaS9JyskOEGovHMwRUsiCFthJbyAcp7v20plDLN360A04+hfR7KVAcBTIJlF6aLEyOQBZWAr9jCNZJUv1gQcD6g8upKqjEssdes7jG03iQgoRcdsQ8ku8TKyTWV3YX4Yiu5o5u7eYtlQAKL3FyM7JdWjTFTrnbCywSh3Ysy0fuQobQUlbl0zcXKklthdWOeFjiDdGH+LtQLObR9mK9Y17xKavwEjCGSc6Ol8C7gkNsG4v8sJgzpwDGfJx6FzdgmeY0ar6PGFvMF8RZ01dYxNkOE+urdsDJ9+Tq91IgmQKZAUpeYn4XFSwhuGNI4s0KUyxYIU6O0dWzLMrgwDqH5Y7JEbcpEyUvAH5GyhZADdBi1TrpPtL6YvPbnEW3M/N7cvNyxkKJK9vnAY1CJXBNWideflg0gRQsXmhS7sNbiQELYgNzodLnBKV/sKZSZ58kmrqHkLKqOo2xKNMvLKTiQ4jwhOhCnbSOxzjjhiwQxBHefPPNDohD35s72mYfn83PiFfGs8FHHvPLSy+95P6f9tRA0XymLJJiLPKxSlgCH54ApnbAiTPSVUYK1EyBzAAlkz3QyCQIdDFB4lpjizdvpQtpcvTdGd0OjBc1wfI9e/Z0bQMcPVR6ywJgTeJrgCbNB4sb6DPi6EjITs5PgDgfVJK2BItsGl35uZY5vxrdQ2U0wby3tPKCCzFlVVVjy0M/zx+7+ZCOy0MlbSeOF9dpCAdWSODX9x1jlW0U+b8Pq2CuYSW7/wAKaW9u2uefIQ+TK1eudAty+DiNgj/eDsZ22lOpRXf14d98rBHnyse4dsAJ4alTHUNXIBNAyYSIC4o0HVi1cLHh5uAlkBurFcrk6AcWX9XE2pFChyPq8uX/Uajk/1W9ENI8SEnbASRGE11XB5Vpbgt1OxZU8oJmL2sAy/dhGqG4pvp6mASyAH4Wink9CGOgT1ktHIKF0j9zbHcJAOPKfvLJJ4+CyZrqVO7z/Ipn5kYsjsA/llby04Y2d1T3UUMfRg0KfvGbdsAp9wjU/bOsQCaAElcHqTywiAwfPtyl7iD9BQl4eSHgBgYyQ1mVGB1wTIwsOKHuuFP5fy5UeksJ56XZSsLLjBhQUpDQV1it+FlVW/JlESoJxeCFhpU5ZJjkIwarHC9pQhPoR6AEa3oUJkOdOOmjiRMnGhkEiBvEMsf/CZ/p2LFjqM1y9cYyyfPGNrPsAIMHh49V5paQMkHkdgLzCB81ZBQgswWhMn7veO+loox2wAl6+KryKVcgE0Dpc8PxN7DCi81vL0hcJUCGG+fSSy9NeXccqR6QyOTIS5sXGn8DxqwkBSp5sRFHiBsfy0LaYTnqjmKLM/4AWFhJgKvqoBLXFcmvQ4Aw4Iq0R8R2Ejvoj1z3dzADMVJR+hBrI3GRQCWHzyPJh4xPuB9i26J1ZlXzww8/7KyqwP+VV14ZepOOqj8hFiScZ07h+cvCtoLEydNnzJUYFfjQiW5hyk4/PIOAcyjbe2Zq0KkxdUKBIIHSW+RYlYi1jolx/PjxNmvWLNdp3nUDkBGM7fOonXLKKUF0KpMjqS5Yxc3B1zaWHyAyGlPpG4Nbn4UC6JDmI3fLul69erlUJLhBj7UlH/BM3FooueLYIeXVV191FnEW5RCXBmACl6FDpc/nxyIwv3sRFq80rbCv6fhnnJEtgNhj2gM4E5/MnMEKdVYLh3p4NzcbA9x0000uXplxyjaRIa9K9/1BHCuWR2CRMAUfA5obU0l5+jaEGPNQx5rqXbcVCA4oc/dAxi2F9YrVsd7KRZf6pNhMKrh2WJgTQgJlrHY+JQkvbayu/IwYQyZCEkJjqQSUSbLst1tMq/UuuhNFbrxn7kruXKj07U3jI0pdcY0S8M/CIsYWHzijR492rjdWypJkPd9CnTS2rao6+RRNWLf8tntAGLHKS5YsOeweJl1SaEc0Tpnn7IYbbnBggjeADzg+DELZZaoq7XkG8dIQC8rBmMXySvox5hI2AghhVybawSp7LMd4Z/BckN6I+ZK5EOtkblL56C45tJ1UalgoQ3gXhPYcqb5SIDignDt3rlvNTTA5Vh/+eDDBikAKFtzcWDGZYIifwWWVduudH4rsQoFLERcN1jtinUjsze4iQAr54DiYXFlgBEimdXKkjiy6IVE5FlYsJIAJ/cKLGovlsaCSNqbZze3j7Egf47d69LGEjD8ABBDx+x+zkp2E0Rz8jp1G0jwmAWbyRvpFNKRm+u1vf+ueK1Zws8MNR9Q9zJaDgFhIBx9rAAr5Fom98zsw4crH+0HML1ZKH5oRUtuAKf74cBk2RPBhGIxV4BkvDoAZghUWSyS0u11hAAAgAElEQVTwyEF/8MEdBUb+fayE+VjSOdK+Uj2k8aW6SoFcBYIBSiYLYBJrCJMgsMFXKRah3LyFQAsTCICZ5pd2VcPRbzvIlorAFjCJyxtrHS5H2swXdggTIy9rLCNYQTjoCyzFffr0cbkjvSWWlzcwgmUPVzG7jPg0SGl9ZGkbq7ZJas3By5mQBBYCYLUDJMmDiluffwOULBSjT0na7vNrprF9vLhZZMMe6vzBCkS/eQ+AX8zhP2QIz3j33XcPW2XT2Kaq6sQHDfMH8MzWgoxDPnpwBfOc+YN28kFEKE0ohwctXMG4gHFzM14Zn+zBzTyKW9/HwmK54+M7zQdtwsrK3MDzRvw4C4n48PGrt6uDyjS3TXWTAllQIBignDZtmotFY8Jg4mMC5Ah5NbAfQMRKYmnE+ugtlPwfawLWESyTWIoeeeQRFwOENSEEoKR90a0ieQlEt0bMjamkPC8+4JKXRAgHkE+SdvqFegOVPlE5IMIiMcIxiM8jXMH3ZVrbhgWSWGSSWXtrFvBLPj9WAxNXyIEFHbAErIEy3P1AGZb0EA4Pk4xP+g4rM/DMgfUO8CIWlvZxYA0LyUrJBxs7Ty1dutTVn1jJ3r17uw8FxiRQCTTTRrwF9G+aP3KiY4o+Yy4kHIhwEz6+BZUhPHWqY9YVCAYoc+OceHmfeeaZX4BKXuis8gsFuPwiG6CDlxpf31juAGXi0Zj4eUm/8sorLoehd4WHMjBZaYllDiAGOmgnLy8skRzRFzvxsGiQ9hXrUe2rGpeMQdzbWIcANI5cmE5z//HRRpocXMAcfpEb/yaEgRXslPEH4BxSnLIfczxj3u0b3erTt4u+Y6EHH7IA2uDBg90WqKEc9BEfMoAlbaatpOsCyJg/2UjAA3QI+UGjuvuNLPjoEVSGMiJVz6wrEAxQ0hH5oJLYwwEDBgQBJEz2wCSWV9xPvLw8UBGX5tMDRQcgAJ3muMKqHhasPbhQeZHh/qbNHiqJ3cLKQHA9bkessqGFKFQ3LgGW2bNnuzalZWvIOBMa8EFaGSCKFzZjFaj0MaG4GrFs8Xv6kkUsX/nKV1IbyxttcxQm8XTQN7Ql6vLlWQSSvUufmFgse+ShZDFIWg/c17jrycPLc8d8QfYHPtCYZ3ALexc3ngDmkrRmT6D+6B+dDwh1+uijj5y1mLmiOqjkQxbLZUgfAGkdV6qXFIirQDBAiXWLyYW//c4xfHFHLZVxG52Gcn4yxFVD8D/uRIDZQyUTP4DMzynDC52XHouR0n7gSsOiunz5ctceXtxY7QBlnwAbCzK5KAFK3MDe2pz2ttEvxEOyuw/j0cOUX6FOf4U8Lr3+wDDjjo8dxiEveA+VvNgZhyGMxdzxRLw1Hza4gIkLJSbPwyJxyj7uF6uXj38FoNl2kd1/KJPGI5r9wkMiYzU6Fj///HMXR4kbnEVVuPD50EvbAfTzQU0f0Ec8Z37rS9pE+4gLBRaJ3WWRZq6lkjHKx44OKSAFak+BIIDS7zWLLMCH310l1Jc3wPW73/3Ovbxw/5L6J5oKKETXrx+yVcVF8kLw6TqiUMk5IVldc1NWUf9o27IGlbQvN+0RC6b4CDjnnHOcBYiclKEdUesXzx2rn4lVxrtBPCxWML+7CtZKYBLXN3OPdxOnrc3MhViVSVJO2AiLEkn0zUdq7laYpH4inIYPurQd6O0X2FA3+gFwJGaSuYPxhlGBv4FKLONRqMSKTHvTanlNm96qjxQopgKpBEqAixXauDw8TJIgOrrXrHd/83LjSzukuLtjpWAJHSqBDxZt4ObFssC2l+S6Y6ERcaDEtmIR4WXnk9Czo1Eo8a4+ZRWWK1aqEyfpXdoemD1UstAqVOs5/Ui7eP4uueQSN98Qv4ulEksQL3Ne2qG4ExlvJPLGMscc0rNnz8PAwUcd6ZBIwYXFlfnEw6R3t2IV4/dpsHjxwca+4ng1yCLgYx8Zm2QXoO6MT7w4gDH9xGI/2sWisBCsygA/YQi46Tn4eOF5Is4V8GeOwWqcC5XEipKOK5RxWcwXua4lBdKgQOqAktQxWASwBuCWwR21bNmyo2DSC8ckz8svFCBhBxy+pnmh4dIhtpC0M1hG/MsLAGMRS2jWO+rLixtrD8D84IMPupcYCdhxu7G4iLgnXmih9FfuA4r1ilXdxJ4xNlk8hWuNcQh88TIHNNGBn4eyajbazqhFEgsWK7eJcfUxv+QUxRVJCENa859G21OVxRx3NwtsGI98mNKP5KH0fejdrGmYoHPr4POfYtnHEumzIeC6J8UYfcXPePaASfKCPvXUUy4lVzR/aBrbFq1TFCoZeyzi89ktohskRKGSjznmGh1SQAqUR4FUAWV0pxEsV4AWrhzcTeQbC20lYlVAwpc1CzT40uaLmgNLHjDCS4AULEAXlhMmSEAshF0sPFBSf1xq9B/wzATPi4++xQVHHBqLO0I8sIwwHtlZhNXOHPQPCyFY+QyQ4HLDFRdK2qNoyqooTGLVIhwDF3eoB+CBpQ7LP/MHkIJVmZ97qARI+OjBA5JrmUxju/l4IX8krncgEigmUT5eHZ4vVnBHLcjEwAKULGQhZVdIruBcS2W0f6JQWdUOOWnsO9VJCmRdgVQBJWLjluJLm0kCVzYxQaEfWEHITYgLCuigXVgSvFsnmoKFlwHAwmpoFn+kPeEwkz7uUVaNEnbgE7PTZz4WFDc3L3Jc36EliI6OPSyvfNRgMWchgId9+ol2k7Qct34o4Re5KasYk4Ayz2DoMEm/4REAsnAP01dYV/0CDn7voZJ+BTpx74eSZYAQBD5IGY/sz42ngzb47BC0gw9Tb7WL5n8NaT7NB5VsxUgMutzcIfWq6ppVBWodKLHC8ZUddQfibuJnTPwEZft9Z33OxRBca8caILSHlZU+ZhALll8pyu+wWAIjWBiwHhAXhQWT3Ud4seNeTetCANrsE84DUT7xs99RBTgmNRDuX1bX0r+hpD0C8gFgVqsTN4iFB8sjHziEJBCaQIJo3L9oAFCnOaVMdHxWl7IKqMSanNa94eNMxHzAAcssPMGdDTgCi8wrV1xxhQtXIKwGKxcWWPoNj0EIB31HqAwxyePHj3e7h/GcRaESaGaVPgfzLB9xhCik/fA74QDKzIc8X8wXxNNHYypDsCSnXWvVTwqUQoFaBUofz8RXJwsWeEkT24NFkpcA8MHkx0RPLB5uw/vvvz/IWLRoZ2ElIGCefHZAY1X50Yi7w9pAag/ipADNiy66yEFMGl39fAAAVaTzYPUlBxY6oJIXHAsH6Ft/EPNFUL3fi7wUg7mY1/RbKDJW/eH7jnayotbv+xxS0nLaki9lVSgW1mP1N6EJuIWJhQSo+CAjFhtQJg6PDzkfN8kzRghGCK5gH5LARw6gRVyh35UpCpV+MSP6hPRh4MclfYGFlRya3vJYnaWymM+9riUFpEDNFahVoOSrGesVcT64QYFKJjy+PnFH+YTCrEZk8l+zZo3bLqxfv341b2GZzmQCxPLKATgDYPmgctOmTS6dEIBGMD3gmcYXQjR9Dn3FC5u8jMR9eqhkQQcfEOwDjVUPSAnF0ky/8dKmP3D98rLGyoyr28MjVkt2wsF6wqraUBbgZDllFeOScUjMNX3n3bw+qwJzCh81xPhSjn+z3WIaP9iqmrZoH3MI4AUIMz9wHAsqyzT11ei2eDCY+3gv+MVGhCzg2cF1j2WZj1HeFSRuV9LyGsmsk6RASRWoVaCkJdGt9jxUAlxM+ixuwDLn9xCmPC44VicCKqEcuKRwr9FWDl5arFoHqKqDSiyzJAPHJUf8YVoBjPZh4SGNChZkJnp+hqU5CpUhWrqiCZSj8as+HRBWVwCa/gzBqpX7zGQ1ZRUfo8TTsTiKIxpa4hfn8Gz5g2cSK19oGQf4QOPZY47E2oqVMvqBx8dP//793UKdNB88T3igPMz7fKB4Mm688Ua37Sex2X7rUuZD5ho+6AibSmMOzTTrrbpJgdpQoNaBsjqo5HfE2xGjhsvKbxMWkpXSu/WZ9IgBwhpCO3z8YBQq+fLGStK1a9fa6OvE9/AuXqw/hCQQo+aBkotnASqjaWYA4ujiFP/SA0JIi8THTmgHL3KAJGspq/LNK3zokPYJ7wgfBOxwFEKKGdzcxEnitbjyyiudtZyYa+J2vZUSKPNQiVcn7Xl5GXuEIAD1/AGSAWDGJR88/iAEimwRWCmxYHqADu2ZU32lQF1RoNaBEjcGX9dM5qSYibq/sVT6g5hCYglZGIEFjHx4IXyVAsPsI4sFC1D0kz/tikIlgfO4s4nfCsHl5kEEtyFxrlhaCWFgARELAvxLjRcFsaLeMhuiFehYUElqGVLM4N7mpR0CkPiPNECDhSc8Q3ysEWfIkYWUVcwVgBfP07E8IKFO6MAkfcWcyQcO4T+AFh90fHxHIQuopFyak5djcQQQX3rppcOeKJ4nPtz4UJ04caKzXGJEYDEVbWLlOqAZ/XgNtT9VbymQZQVKBpR+pSXWAO+6BSZ5IfOlzZ98k3905xXiLYkrTNOB5ZEJL+o2Y3U2ya/9il9WLLISmLguv/CIFCa82NElrW7tqM7AJCvOgWMsJMQ4EU/oczFiKbnqqqucu54yBNIDlehDWawQoR1RqOSDhlWyq1atcrG9Ie0S41MDMfZY6MAKWbInEF6ClSvklFV4AYAtxibtwCPAhxzQUt3HaghjkXmFZ4kPNT4EiOn1ITQAJeMR9z5bDxJPGMJHqdedvgIccWtzRHdA4/9+tTfvixUrVrhYetzgvDN0SAEpkF4FSgKU0T2Nr7nmGrfaEnDy6VaisWnVQWU0CJ0XRZoSfPuV23xVsxqRr24mPcAR9xR15aWGBY+X+Pz5853LDR34GWVDeAlEt75kGOOiBxh5aWOJpU+jUEKsK1YTXoZokcYPgbiPY+4uK+S7Y+yGskuMtyqT/9TnJPS7wfABQLxoqCmrojGtLIzi44XUQP65yvexGncMlKMczxMWuYceeshZIUkzxoc5zxP95cGSuoWY1Jv6kyWBNmJRpb1ApffWkLCdD3N+R5wyzxwL30LJEVqOMaN7SoE0KFASoMxN8eChkp1TSCcDYDFJ+CM6+eP+8Mmhcaky8fAyBFKI2UvLwUpg3Lt+cmfiYx9ZLAa8tPn65iucnxEfxEpMYvAuvfRS96UdAkx6awHgiEWLiR/rlt9DmP9jtcN6QugCufFIc4QVk3goxkFoC6pyx1d1MZVpGYtV1YN6s6gBlyluUqzk/gOA8tFcfqGlrKL+eAFY+MbiG7ZR5OC5AzqYN5gzABI+6lg8FlL+U5KWs5qZzBCAP33lPRl8yAGW/J52Rhc2pnk85taNuuPaZicf9ohnrvBQSSYCYBOY7tSpUyozXYSkteoqBWpLgZIAJZWvCioBDiCMSQLwwJrlwYoXIC8IYrqiux4wqQAoaYwLAqZw4TPx+3Q5fmUzsZ9MlNQdKwLt8Inaa6tzi3UfwNFDJdekHdddd90XoJiFD3w0kNaDl0JIruHqtEozVPrFGKTdIg6NNE68jB955BEHHCwcYgER4BG1KudCZSgpq3w/eW9H7sepd/HzEQdIe1gOZUU+8wSp1XDzcniPQO74pC9x9RM6E/JuYtHtPvkAINE8oQznnHOOc+Uzf+qQAlIgDAVKBpRVQSUvOyZK4tC8RQF3FYtx2GkEK0ooia+Z/IiPxG3Iwf/9VoNAZdQlx+/9Nm9pzCuZO1R5CU+ePNm9sLAa9OzZ003s+aCSlzkWZaxELNTx1towHoXqa+mhkr9xvwEraXDBASDk72MVLHkXSbtCvQixwCrOuIwm745CJVYvYn35gAslZZXvJW+h9Ds0+Q85PvKwSvK8+R2pQht/ABUf3jxPoSXNR2vidZkX2Q6yKk8MEIn1nPFHmAIHVlk+wBmv0b3IQ+s71VcK1GUFSgqUuVDpY+2ARiYNLFq84Pg3blRe1CEsUvEDBmgEMJg0sVTybw+VgDITKy9qrKu0OYS25cYNRmEYS2t1UIm1jDbzEgzFpV/Iw482uBtJspym9mGR5CMNEOGljGWHhRv5oBLw7NOnTxDjMrefAGlWOhN64tM74QHBckl4RjROu5A+LldZrMmk08HTwQc2Fv4QoTIaPx+Ni/S6Ri2SWFfJ3oEV3W8HiqUdw0IoccrlGi+6rxRIowJFB0qggq/PN99804EiL1/inLB4+VWlLFhhpTMwiWWFSYgEvWkHLiY9Vi+TQBkY5kUGCNO+DRs2HIZK4BGIRAviQUPZRcUngCbW8/rrr3f1nzBhgoNib2GNQiUWyFC2rUvjw1fMOgHyABZQ4uPqqoPKYt67tq8FQAP0PIM+mT5w7Bce+bRO6JD2g2eMbAms2PYf3NSfRYh8mIUGlbSBXYiIq47GRdJfUZhkjozmeE17P6l+UkAK5FegqEAZ3bEhemtWxxILBGQClRzR1d/5q5mOEn6vWUA4d9UsK9lZmOItldQ4Nx1GOlpx7FqQpuPhh/93e/fOWtX2RQE8X8PC0kIQwcJebARRNGVKKws/j8XtfRQpVNDGRrAQfGBnoYJWxtKv8Oe3/0zZ99xzTh4mJ3tux4JwJTfJWWvMvdcaaz7G/GfQy0T4eQvoZVbnojGpRDrJmXTJTZs69oedH5Kv6EuqCDu4lLHFolzO3EhledARSN4t7yKvrOIOg/br9vZ2m9QZudYIJRIp9eDDhw9DpKPUEti0SCUPrOLEqQvqryKV7GOtUmlCJg/7xufng8D0EThWQsl7Z/PjbZS/hHQgJIimXC2ERHUiUsl76Wd8r8MoCRbFC7QVrbH66o5lgHhPeBu0T+S5nCrhsukLidLu48lhI2tTnc0mcpsUSfEwW8vu7u7gqZQ0z5ZITMbpIIBEEYZGRniMyxtObN2/V5FKmo2qhkvG63Rmf/RPLTL569evIaRtLVOPaqxbrTQFtnKRQ46RSO+ZfVTRYuUgS2UQFbHecfOHoyN58r+5jlRad4dc8pNHKZ8QBOaFwLESypcvXw45TLyRqvTqZm1zJG4t7OHAE/62oZDP6XIgOMzowiFfwtgqma1VazCV6cgzktmhf/W4alseky/hQ0RZTlrZzsbPI4LAIJr+37jAY16vQq/VLOqDIlhFFJdpMPJU0kclvdXhnXPB+f79+yAtg0R5FhV8aWXalUxWvqdLgHeQOoT3ir3IGtlTikyKElR7QuknHce68HfH9WTOQSAIrEfgWAllSXkIO9ksbf4KBHS4EQrmvaNLSBeuy3AICK8pskEoq0e3CkxkkpCyQ4A3D3GmM9lhLBbfVOUy0s9O9+/fHw5xlwN2lBfl33Ux6LDGuc1x3JlJ0Yb8wZKXkW/Hc0wA21il7doBk0WFBM+cnELqA9bbUT1AugzvI3Lsi1dyZ2dnUIpQ6OW9Q/TLM0l+SwSkyHMHu5mjYikds+whUp1EMnjSl+VUdllT5hkEgsDBEDhWQsmjwIuAiAj1IpPygmwwDj/5XsLcU6qQXQeTQ5ski/+SZCESrSOOUfmRNtDKmxS26hIKRk6EQD9+/DisR7iNh1IuVxXnsFsNh3rHvtwHew2m/1PLOjNJRZBPR0KHXM4yUrlM23Xqq9UNRmMAUQwXUx5yHjvPX5f+6WOMeeq+ffs2eBwVTxku3QTZVXfrVe37IhyK/IT05cca0hi66EwixlKcEH8DQeZMQJLlhoZUTv3Ny/yCwJ8hcGRCWf1WycjY9IVC5dsJ25DtKJLCs8fLJ3SFlJGD6DB4eKxFniEpIIeZQXTY4WDUgQeLbkVGSCPviMOat7UKAYpUCoFrFanQiNfrxo0bLQ/zDs/aQea4qjOTi804/C2cSgNUD2SkhaJClwucMLf8Y8VgLjiIiGfTZRTh6k4qEeUqSqQXWt17ynvpnawxvpAf5Pk47Z/5+fPnEL5XwEd/0v7homN/cRnVgpX6B1KJaJaz4bTnnc8PAkHg+BA4EqEc5+CN+zgX8eL1evXq1bCZGELcwnE8lB2GsLbNkRSQMe4j7mAjGC3MbX0OcN065INOQeh6P3zZyxrMHSFGNnhErJeEkxxQmz/SzGPiK2MaCKzrzLSYU2nGnVQGPI8uOO/evRvAHneI8Sx2J5WVosBOwsG8eGNSaa9BNoX0dRLTjUpVd5dR6U5azUoFMlRzu5Ras65ZnA4u6QbnQ4dc3i74Z55BYAoIHIlQ7u3tDa3dEBLyDxUilfQvZHPlypVhE7E58lAqCOjiJSmjjL0Gy7rcWLNDwfo6EEnrQpQfP348kEXEEtF3AAhLjUllYeACgFzyLmecLgL7dWYyO+9cXXY8szx8napphX9VPbvYjFMwrG1MKqXRuKB2ee/YpciTfVBO8iJBFglQ8NdBO3PZm4A4ciSIZChSrFFEk+JF185Fp/vm59ODQB8EjkQoka1Hjx4NnjmVpXLxhIaFfcnN2Dw7Ea1V5tqPVPYx89ZAfitcz/PBI+QQI990+/btLb2Px4Uc4zaSndY557nu15lJ6kmX1qWr7LQfqVQcxtvVgSgL4dsb5V7bE7UwVbGNVI4JsgubC0PlKXe8wCm8oQe6eBEQ9pY7yjvpEpARBILAfBE4FKGstnq1SahWJDkj/ItM0kmrqsW7d+8OmoXdx1xIpfATQikfkmg5zcnquz0WGUY0ERcHdhcPUPdnbNX8596ZyX6ChHjHPGvyPREuxHiVp7KTrUu0fJwWNE5DGJPKbj27RWh4ktkNiWRLTRHK0+qSKn0Goda9SQESz3JGEAgC80XgwITSpq/yEPlwg1b9LBfIhlLSFvKAtH/jJVGd2MGLcBDTzoFU8pKQIRGOkjTvwHbQsaeEesUPLgRT78JxEHvN5Wfm3JlpLA0kD5mHzld5uNiwK6n0XtGllUdunXKwXcJ1ibHGMamkElEatqI6Ux/WJs/VRaCKiBBHLVhpnI47hVkLz+yynt5TX2fmFwSCwOEROBChrNAN6Qe3TLdNG2S15UNCyM0gJTYcIam53UYd7m7bkuW7dBoR5jZnoTS5WTyULgDC3JX/ym6+j1Teu3evbQ7X4R/9af/G3DozLaLtgmP/kFtnP+HFQiA1PpC3K/pR4W/7S1VET81q0kSk/6hAlz/u/UIkNXng7a+CvnEf60VSObU1rZuPfV8etj2EjdjNPlNV6SIgGleQEPIz8umdBYl2dLJy5hoEjobAgQilP00GQiWw4g0bvm4qizdVmwrJEvl4c6zgU6nJi9BhbeUlEdaWs+VA1vZSpbCNHulXuFEyTw6CThqhR3vc+/zWnDozLUO9tCZVc1MSsLe4uErHoGPr34Sxhb/tK1NtYYo8ityo2Ca5JXpT1c3CwONK7kVSaZ9UFNeFbPFI8kAqKrJW1ejWKPKhl7q8a6lOPJUZQSAI/H0IrCWUvHIvXrwYQtqSqssrqahDSz7kyiZT3TpsMFPd+P8m0zqMkUeEn32Eo9hvsTtOYSLMKEWhQ9vIuduRV8uFhWLCHDozef4QLooBRP95Xu0fRcSQEATScFEl1s5T6fc8k1MXMkd4vWcuZJ8+fRo8/4ji58+fB8mcVaTSRc56RQi6jOqg5RnV8YytDM+q/EkeZWuiGpERBILA34fASkLpNj0W4kU2eB+JDqvovnbt2tbVq1f/PsQarNjGzjOJQMpP03u8BOVJB7Gry4GhEOL69evtq4MbmGXfKbKXilg5rkjJ06dPW3dmQjyeP38+tN7zHApnu+wgigavZHn9edA9ozpRyc+rvLsO0QBrefv27VCQKBpgn2TDdaQSDiIFnQbij+wrJlKESeWj7PPw4cMt7SLHmr2d1pa5BoEg8OcILCWUNrsSvKY3Kcxt87Oh8BjImaFhKLzR6Yb953D1+Qt6BVeCfDyQ07ebd04XEeLW3jWk5OLFi4NeYefOTIuC66IdlYNcRUdyCq3Zl72l4/PKfjRA5YaW/daRyuk/kf+fYUWgXAboCVufvGxDPjliKR0K0XQ+aD/bSZC9ix0yzyDQAYH/EEqb/LNnz4Ywtw3xzZs3g0dre3t7CN8IVVU/WmFULbS6iZZ3MMxxzDGk8jhQPPm/ocoX+eetq1GkhAfZAd61M1N1iKm0mHG/8WrfyrPn53i75FPSK0Qqu439SKVweLU27bA2Ifzd3d3f+z1CKaTt0qNF5lgOie26tZ/tYIPMMQh0QuBfhJJ3AHmUEyRcdfbs2a1bt25tPXnyZFiTvEnkEanUFWFnZ2dIOs+YLgIhldO1jZlV/plwt842Fy5cGEKn3q+xp4sXr1tnJutDOhAQxSrSLBSFjUll/YxLqr1FaLzzWEUqVUOL6tDt7TAU3kib4aFUHCV/UhW7XFFng+dTnrbvW5cOOZcuXWpRsNgB/8wxCHREYGnIm4QMSY8fP34MRTZCGL5HdFjPaqPC4h0X/bfNeUwqz507N1R8d+zGMUe78U7SblWc4sKGUDnEeSUXSWWXfMJVdhqHv61TWP/r169b58+fn5XM2CKprE5UnZ5fua+vX78eqtCrN7f5I5Ny6EuKrNOaMtcgEAROFoGVRTl1C7WxVIg7shAna4yT/OtIJY8Cj3PXfsEnic9p/W2eK8UpPHklxWIuSKX8SYUdJfM0B23XxZxKax0LfZ+WHY77c4tUCvV3VFCoIhspTZcvX/4ND2+zKNbNmzd/OxeOG7v8vSAQBHoisK8OpTAb6aD379//rhgWCs8IAkHgzxFAHAnLf/nyZfBSIpUUFXRQ4bl0EUBOiHuTaumYW7iIElKpgEVeKC1Uof65dNUar5XdpCooaOk2VvXm5jUnhyTHXpV3RhAIAkGgENiXUNYPaqvIa3nmzJmgFwSCwDEiMC7KEQoWTiT95IuGqAKIvb29aPwdI+b5U+sRqNze6s1NgN5Fh+dSfuWdO3e2pM9kBIEgEAQOTSgDWRAIAieHgND3gwcPBu3QGkLB1BW09pNryHuJbGYEgU0gMM69/n1gpDf3JqDPZwSBlggc2EPZcnWZdBBohIAQqSpoeXd6QyOPZG1a3V4AAAG1SURBVLyEh4l+K6bqXgXdyByZ6tbWoCygL7n0BIV86c2dxyIIBIFVCIRQ5tkIAhNEQE6lXDX6jB2FvicIaaYUBIJAEAgCJ4hACOUJgps/HQSOigDJLtJdvJQKIOKZPCqS+b0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/wMLzPwFbAOh0QAAAABJRU5ErkJggg=="/>
          <p:cNvSpPr>
            <a:spLocks noChangeAspect="1" noChangeArrowheads="1"/>
          </p:cNvSpPr>
          <p:nvPr/>
        </p:nvSpPr>
        <p:spPr bwMode="auto">
          <a:xfrm>
            <a:off x="307974" y="7937"/>
            <a:ext cx="3823071" cy="38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734" y="759405"/>
            <a:ext cx="788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The top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3 campaigns as demonstrated through 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last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touches show no overlap with the top 3 campaigns associated with the top 3 first touches. The top 3 last touch campaigns also earned the top 3 in purchases. 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00800" y="1773621"/>
            <a:ext cx="252248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All users first encounter 1 of 4 different ad campaigns (their first touch) via Google, The New York Times, Buzzfeed, and Medium. Those users’ last touch is spread across 8 campaigns, however.  While some users may “last touch” the same campaign they encountered the first time, many more  encounter new ads targeting toward them in email,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F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acebook, and Google. All of these latter mentioned campaigns appear much more effective in instigating an actual purchase.  These campaigns account for 92.5% of all purchases.</a:t>
            </a:r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644302"/>
            <a:ext cx="5553239" cy="3431596"/>
          </a:xfrm>
          <a:prstGeom prst="rect">
            <a:avLst/>
          </a:prstGeom>
          <a:ln w="25400">
            <a:solidFill>
              <a:srgbClr val="476274"/>
            </a:solidFill>
          </a:ln>
        </p:spPr>
      </p:pic>
    </p:spTree>
    <p:extLst>
      <p:ext uri="{BB962C8B-B14F-4D97-AF65-F5344CB8AC3E}">
        <p14:creationId xmlns:p14="http://schemas.microsoft.com/office/powerpoint/2010/main" val="26795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Touch Campaigns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4" descr="data:image/png;base64,iVBORw0KGgoAAAANSUhEUgAAApQAAAGYCAYAAAD85XLaAAAgAElEQVR4Xuy9CbRVRZrn+wEyOTA5kCriBChaIo6JpDiP4MDoxKQMWiuz6q162dX1qquyuqteZ9XL7qqXlV0rzX7KoDgPKDjggCIgKpiAgqQ4oAJqOk8gwmV+6xeZgZuT5172OXfvfSPO/e+1WMC9cfaJ+Efs2L/4hogWO3fu3Gm6pIAUkAJSQApIASkgBaRAlQq0EFBWqZw+JgWkgBSQAlJACkgBKeAUEFBqIEgBKSAFpIAUkAJSQAo0SgEBZaPk04elgBSQAlJACkgBKSAFBJQaA1JACkgBKSAFpIAUkAKNUkBA2Sj59GEpIAWkgBSQAlJACkgBAaXGgBSQAlJACkgBKSAFpECjFBBQNko+fVgKSAEpIAWkgBSQAlJAQKkxIAWkgBSQAlJACkgBKdAoBQSUjZJPH5YCUkAKSAEpIAWkgBQQUGoMSAEpIAWkgBSQAlJACjRKAQFlo+TTh6WAFJACUkAKSAEpIAUElBoDUkAKSAEpIAWkgBSQAo1SQEDZKPn0YSkgBaSAFJACUkAKSAEBpcaAFJACUkAKSAEpIAWkQKMUEFA2Sj59WApIASkgBaSAFJACUkBAqTEgBaSAFJACUkAKSAEp0CgFBJSNkk8flgJSQApIASkgBaSAFBBQagxIASkgBaSAFJACUkAKNEoBAWWj5NOHpYAUkAJSQApIASkgBQSUGgNSQApIASkgBaRA5grc+cJWW79pZ+r7XnTCXtbzBy1Tl1fBsBQQUIbVH6qNFJACUkAKSIHoFXhy+Tb7t1mbK2rHsYe0tJuvb1/RZ0oL79ixwz7++GM76KCDrHXr1o26V1N/+P3337fp06fb+PHjrWPHjk1dnT1+fy5AuX37dnvyySdt4cKFxr979+5tQ4YMsQ4dOrgKvf766/bQQw/Zhg0bnEiDBw+2448/3v1u06ZNTkDKtGzZ0o477jgbNmyYtW/fuEG2RyVUQApIASkgBaSAFMhEgSeWbbP/94nKgLJH15Z2y/g9v+ufffZZmz179p/Uc/To0da1a1ebOnWqDR8+3Hr06FFRWxoCuLvvvtuWL19e9n4XXXSRXXDBBRV9V5rCAkozW7p0qT333HN2/fXXW6dOnRw8btmyxUaOHGnffPONTZo0yeiAvn372rJly9zAmDhxou2///72xBNP2Nq1a23s2LFO72nTptnhhx9uAwcOTKO/ykgBKSAFpIAUkAJNrEDeQPn222/buHHjrF27dpm1NC3AAZeAax4QmWxM2vpkJkAjb5SLhZLVw6effuoAkmvFihW2YMEC1/mrVq2y+fPn24QJE9xAqKursylTptg555xjRx99tFtZ9O/f38EmF8C5aNEi99k2bdo0srn6uBSQAlJACkgBKZC3Ak0FlOvWrXNMgYWS67777rODDz7Y3n33XccRGLlmzJhhb7zxhvOCnnHGGc5gNXfu3N2snlg7TzjhhLIylQPKzZs326xZs2zJkiXuM3hm8a7uvffeuzEQ3JOsY/fu3e3DDz909fz8889tn332saFDhzqv7QcffGAPPvigHXPMMfbb3/7Wtm3btqu+rVq1stLv9G3hdzDYAw884O7dtm1bu/DCC+3MM8+0Fi1a5Nb1uQAlAInVccyYMbsslMAgbu958+a5Bo4aNco1DKAEIgcMGOAskQwExOTfpTCa5UokN0V1YykgBaSAFJACzVyBUIASpjj99NPtRz/6ke233342c+ZMB2IjRoxwHtPbb7/dzjvvPDvllFMsrUWwFCh37tzpIBWIg22I3QQE+ZvvWbly5S6jWilQEgoIAwGDP/zhD2316tUu7A+gBSCpPz8HCKnf/fff777jsMMO2/WdeHQJF7zjjjvsrLPOsj59+rh2Aat8bs2aNQ5Yr732WjvyyCNzG5m5ACVBsYj78ssvu4ofddRRToB9993XSq2XSaCk8X5lwb/TACUxmgCqLikgBaSAFJACUiCdAt5ok6505aXyBsrSGMoTTzzReUVLLZSAHUktWCa5CKvDWonhCsslcIlxC9CrFijXr1/vQvnIB8HTyvXRRx/Zvffe68L3SBLyXtpSoPz222+doY068juY5r333rMDDzzQuG8yKafUAFf6nZ6vrrnmGgN6Ad3LLrvMOnfu7IATw16eiUq5ACXxk8Q30LmYe+fMmeNMt1gsX3jhhUwtlIjPqkCXFJACUkAKSAEpkE6BQw45JF3BKkvlDZT1xVCWAmVplvTWrVvtpZdecn+AuVNPPdUGDRrk3MLVAmWpCxvJkj/j3/UBJRZJkpDLxYOW1qfUAHfzzTc7K2vywoDHvTDsAd0kEtFmwgrPPvtswx2e15U5UJJ8g/kWE/PJJ5+8i9TvueceZ8L94osvdqPxjRs3OrInuLVnz57us/369dsVQ7l48WKX5KMYyryGgO4rBaSAFJACUiBbBUIESix2MIe31AGUJP4Sr3juuedWDZT1WSixEsI9xEamtVAm64hlsyELZWmIoO9BYJJ2sjsOAPnJJ5+4dmKt9DvqZNvbf7hb5kDJTYlRQECExLyKhfJ3v/ud3XTTTS5msjTLG4sm5l7MsuWyvAHNvLOp8hBX95QCUkAKSAEp0BwVCBEo8WgCeYTfXX755c5yhxErCZTEGrJDDftY1nftKYYSYH344Yfd/fHU/v73v7e77rrLrrvuOhf7yJaKcNENN9zgtlOkDsQ+YoQj3hE3PWWBy/qAki0V2UHnu+++cwlIeIOxuhInShLP5MmTXSwl+SkY8m677bY4gRJf/WOPPeYytOnAbt262VVXXeXS7Lkw7wKdmIGBSDKhevXq5X7HZxGJIFYuBCGZB3O0LikgBaSAFJACUiB8BUIESlTDRQykvfPOOy7Lmx1lgEuseRi8gEV2o8EgVp81r9IsbzgIwxmZ5FxkgGN9JNaxNMsbwPR7czfk8iYDPZnljVUyuec3EEs7ieWEn0j6YbvGqFze4Q9z1VAKSAEpIAWkgBTIU4E8gTLPeuve1SuQi8u7+urok1JACkgBKSAFpEDsClQDlJzj/f+N2/NJObFrU6v1F1DWas+qXVJACkgBKSAFmlCB//3sFlu3aWfqGgw8cS/r0z2/LOTUFVHBqhQQUFYlmz4kBaSAFJACUkAKSAEp4BUQUGosSAEpIAWkgBSQAlJACjRKAQFlo+TTh6WAFJACUkAKSAEpIAUElBoDUkAKSAEpIAWkgBSQAo1SQEDZKPn0YSkgBaSAFJACUkAKSAEBpcaAFJACUkAKSAEpIAWkQKMUEFA2Sj59WApIASkgBaSAFJACUkBAqTEgBaSAFJACUkAKSAEp0CgFBJSNkk8flgJSQApIASkgBaSAFBBQagxIASkgBaSAFJACUkAKNEoBAWWj5NOHpYAUkAJSQApIgXIKfPfS87bju+9Si7PvWedZi7ZtU5dXwbAUEFCG1R+qjRSQAlJACkiB6BXY8MJc++Sf/ktF7dj75NPtkP/xHxV9plYL19XV2dSpU23AgAF2wgknRNFMAWUU3aRKSgEpIAWkgBSIR4H1Tz5qn/3yXyqqcNseveyw/33HHj/z7LPP2ttvv23jxo2zdu3a7bF8mgINAdyKFSvszjvvLHubI444ItN6+C8RUKbpNZWRAlJACkgBKSAFalqBWgLKZEcBlwsWLMgFIpPfI6Cs6cdDjZMCUkAKSAEpIAXSKNBUQLlz50579dVX7fHHH7cNGzbYgQceaNdee61169bN6vvdjh07bPLkyQbEcZ144ok2cuTIss0sB5Tbt2+3+fPn27x582zLli3WvXt3u/rqq23//fe3999/36ZPn27jx4+3jh07uu9IurI3bdpkDz30kK1cudJ9X79+/ezSSy817kk5LKCvv/66ffHFF+6+1KtTp07u98nvPP7442348OHWvn17W79+vc2YMcPeeOMNa9mypZ1xxhk2cOBAa9WqVZquq7qMXN5VS6cPSgEpIAWkgBSQAuUUaCqgXL16td177712zTXXOBh75pln7N1333UWxW+++camTZvmwOvII4+0OXPm2JtvvmkTJkywFi1apIpZLAeUL7zwgi1cuNDGjBljXbp0cd+5Zs0a952fffZZvUB53HHHOZjcvHmzjRgxwrZu3Wp33XWXAYenn366qw8QfN1111nbtm3d/4899li74IILzH/n9ddfb/vtt59zyR966KEOHJP3pM233367nXfeeXbKKafkOlgFlLnKq5tLASkgBaSAFGh+CjQVUAJlWAn33ntvB4lr1651QAc0btu2zSZNmuQsdgBbmzZtDAshZflMmiSYUqD0nwPWTjvtNNfRWAi51+WXX26tW7euFygPP/xwmzJlig0dOtT4N9cnn3zirJg/+MEP/qQ+xI5++umnDj65f/I7k/V67rnnHERz34MPPtgBK1pkFW9a32gWUDa/51wtlgJSQApIASmQqwJNBZTeFfz888/bxo0bXRtxEf/kJz9xLuePP/7YZs2aZVgy+fngwYOtZ8+ef+KKrk+cUqAsF+uY/BnfWZ/LG2smlkUskLizk1e5+3qgHDZsmANKrKDJi/v9+Mc/dm7vl156yf359ttv7dRTT7VBgwY5K2eel4AyT3V1bykgBaSAFJACzVCBpgLKpUuXGjA5atQoFz+ZjGH0lkj+xpW8ZMkSF4d40003OWtllhZKLKFAHN9VH1CWs1ACktStnAu+1EJJvGXfvn13G118FpCmPVhHAUrc/LjRzz333FxHooAyV3l1cykgBaSAFJACzU+BpgJKYguXLVtmY8eOdVAFhL322mvOcvfVV1/Z/fff7xJbSNIBPufOnbsbUJ588skuMSathZJyyRjKAw44wMVmvvXWW87Njrv5lltusQsvvNDBH8k3DzzwgHNb+xhKrKq4p/n7jjvusF69eln//v3rdXlTf9zaWEtJOOI7+TfxknyOGNJ9993XudwJAQCUBZTN7xlUi6WAFJACUkAKRK9A3kA5e/bs3TQiPhCAwyqJRZDMaICSjO333nvPbrjhBpd1vWjRIpc0QwY4LuIrr7zSevfu7e6FtfLpp5+2Pn36uKSeclelWd7cA0voo48+6uI0e/To4cDv4osvdhuWJ7O8sUoS30mWtwfB5Mbm3kIJUCazvIFWAPmqq66yrl27uvujwTvvvOOyvAFZ4BJXeJ6XLJR5qqt7SwEpIAWkgBRohgrkCZTNUM4omiygjKKbVEkpIAWkgBSQAvEoUA1Qtj6kmx0+bXo8jVRNd1NAQKkBIQWkgBSQAlJACmSqwPZv19sn//VvjL/TXDvqNlmXkTdYh0uvSFNcZQJUQEAZYKeoSlJACkgBKSAFpIAUiEkBAWVMvaW6SgEpIAWkgBSQAlIgQAUElAF2iqokBaSAFJACUkAKSIGYFBBQxtRbqqsUkAJSQApIASkgBQJUQEAZYKeoSlJACkgBKSAFpIAUiEkBAWVMvaW6SgEpIAWkgBSQAlIgQAUElAF2iqokBaSAFJACUkAKSIGYFBBQxtRbqqsUkAJSQApIASkgBQJUQEAZYKeoSlJACkgBKSAFpIAUiEkBAWVMvaW6SgEpIAWkgBSQAlIgQAUElAF2iqokBaSAFJACUiB2BXZuXG07t29M3YyW+x2fuqwKhqeAgDK8PlGNpIAUkAJSQApErcD2r563uoVnV9SGvbpPtLYn3FrRZ/IufPfdd1vXrl3tggsuyPuror+/gDL6LlQDpIAUkAJSQAqEpcC2Dybb5tcmVlSplh1OsvYDXtnjZ5599lmbPXv2rnItW7a0Qw891AYPHmyHHXbYHj9fSQEBZXq1BJTptVJJKSAFpIAUkAJSIIUCeQPl22+/bePGjbN27drZ9u3bbd68efbqq6/a+PHjrXPnzilqmK6IgDKdTpQSUKbXSiWlgBSQAlJACkiBFAoUCZRUZ926dTZlyhQbPny4q9306dMdXHbs2NHq6ups6tSpNmDAAOvZs6f7N9D51ltv2ZlnnmnnnnuuPfnkk7Zw4UIHp8cdd5y7z957720AZZs2beyzzz6z999/3w444AC79tprrVu3brZz504HsY8//rht2LDBDjzwwFS/o36rVq2ymTNn2ueff77b51JIG2wRAWWwXaOKSQEpIAWkgBSIU4EigRIIBAZfeOEFmzhxon333Xd7BEpgcNiwYdapUyd76aWX7I033rDrrrvOQeTDDz9srVu3dr+/55577IMPPrDRo0fbQQcdZA8++KDrEKByzZo1du+999o111xjRxxxhD3zzDP27rvvOsvpN998Y9OmTXNgeuSRR9qcOXPszTfftAkTJrjf3XbbbXbJJZdY3759bcGCBfbaa6+537Vv3z7ODpeFMtp+U8WlgBSQAlJACgSrQN5AmYyhbNGihbPyXXnllc4CiSVxTxbK/v37O5jbsmWLs1j269fP/Z8L4MNyeNRRR9l99923W1LOihUrHAACja1atXKfB0Kpw9q1a933Aobbtm2zSZMm2RlnnGGnn366s3Ju2rTJlZ0/f74rC6Ryj6R1tXv37sH26Z4qJgvlnhTS76WAFJACUkAKSIGKFMgbKJMxlKUVSwOUuL9POOEE+/bbb+03v/mNDRw40P2/9CqNoUwCJVZM4PD555+3jRv/sD0SFs+f/OQnztX+8ccf26xZs2z16tXu5yQNAbylSUV8DiAdM2aMHX98vFsnCSgrekRUWApIASkgBaSAFNiTArEAZTkL5datW3dZHnF5J7cNSgLl66+/7mBy1KhRzkKaBFkskd56iXt9yZIlDj5vuukmW7p0qX344Yfuc4BkrVwCylrpSbVDCkgBKSAFpEAgCjQlUOKyvuWWW+zCCy90buyVK1faAw88YCNGjNiVlOMtlMj13HPPGRbPkSNHuqzxhx56yNiKiBjKhlzeQOKyZcts7NixzqWN5ZFYyB//+Mf21Vdf2f333+/uSQIPEDl37lwHlLi477rrrl1W0S+++MLFcVLfffbZJ5AerLwaAsrKNdMnpIAUkAJSQApIgQYUaEqgpFrA3qOPPuqshD169HBxkRdffHFZoCSpx2d5Y00kyxuYJEGmIZc3ZYmZxFIJUJ544on23nvv2Q033GD777+/LVq0yCXqkAHepUsXF+PZu3dvp1oyy3vfffe1yy67zE466aSoLZYCSk0JUkAKSAEpIAWkQKYK5AmUmVZUN8tMAQFlZlLqRlJACkgBKSAFpAAKCCib3zgQUDa/PleLpYAUkAJSQArkqsCOb1+zuhd/ZDu3b0j9Pa17/J21OeafU5dXwbAUEFCG1R+qjRSQAlJACkiB2lBg53aznVvTt6Vlu/RlVTI4BQSUwXWJKiQFpIAUkAJSQApIgbgUEFDG1V+qrRSQAlJACkgBKSAFglNAQBlcl6hCUkAK1KIC7366w7bvLN+yDu1a2A861c4Gx7XYf2qTFJACDSsgoNQIkQJSQArkrMD/eGyzzV6xrcFvGTOgtY0d0Cbnmuj2UkAKSIF8FBBQ5qOr7ioFpIAUcArMWLLVfj17Syo1/n10O+tzWKtUZVVICkgBKRCSArkBJWdhcsYlxwmxY/y4cePckUZc7CrP0UbsHs8B6hyY7g9E37Rp066d5zn6KLljfUjCqS5SQApIgTQK/Od76uyVNdvTFLWfXtrWBp20V6qyKiQFpIAUCEmBXICSY4w4jghgvOKKK+yAAw7YdZzQl19+aZMmTbKLLrrInbHJOZizZ8+2iRMnOvB84oknbO3ate5sTK5p06bZ4Ycf7s68LPJ68OWt9vDirbZ9R/lv/UGnlvbjC9rYsYe0LLJa+i4pIAUiU+D8f/kudY0FlKmlUkEpIAUCUyAXoFy9erU99dRTNmbMmD856HzFihU2f/58mzBhgrNY1tXV2ZQpU+ycc86xo48+2qZOnWr9+/d3sMkFcHIeJhZOzsos4npq+Tb711mbU33Vk3+zj7WRQSGVViokBZqjAr98crPNerXh+Emvi4CyOY4QtVkK1IYCuQAlFsd33nnHvvvuO/v888/twAMPtGuvvda6detmc+fOtQ8//NBGjRrlrJYAJRA5YMAAZ4kELocOHer+zQWALliwYDeXed7S/6e762zZ2nQuqp+PaGdn9FTMU959ovtLgVgVEFDG2nOqtxSQApUokAtQ3n333fbBBx/Y6NGj7eCDD7Y5c+bYm2++6aySL774on366ac2cuRIV88kUHbv3t0B5fDhw41/pwFK3OsAapbXuLsPSH27/+Oc9db30HQB96lvqoJSQArUjALTXt7X5r+T7gSQsT/cYGf3qKuZtqsh4SrgjTbh1lA1i02B3ICya9eudsEFFzg9vvnmG2eFvOqqq2zVqlWZWigBSgA1y2v07R1T3+6n52+0kw6r4Gip1HdWQSkgBWpBgakvtbe5b6cL1xnXf5Od20sL1Fro99DbcMghh4ReRdUvMgVyAcrHH3/cWR6HDRvm3NpJoFy3bp3NmzfPxo8f72IoN27c6JJ0gM+ePXs68OzXr9+uGMrFixfb0qVLC42hrCSIXi7vyEa8qisFClZALu+CBdfXSQEp0CQK5AKU77//vt1zzz02YsQIO/LII3dzeXuATGZ5P/fccw4wO3fuXDbLG9D01s4iVPrZg3W2cJViKIvQWt8hBWpdAQFlrfew2icFpAAK5AKUO3fudHtNPvzwwy4xh2Qc3N24wbn43cyZMw1rJRCJJbNXr17ud+xDyR6VK1eudP/v06ePDRkyxNq2bVtYjwkoC5NaXyQFal4BAWXNd7EaKAWkQF5AGbuyAsrYe1D1lwLhKCCgDKcvVBMpIAXyUyAXC2V+1S3mzgLKYnTWt0iB5qCAgLI59LLaKAWkgICyzBgQUOrBkAJSICsFBJRZKan7SAEpELICAkoBZcjjs+K66cjMiiXTB3JWQECZs8C6vRSQAkEoIKAUUAYxELOohI7MzEJF3SNrBQSUWSuq+0kBKRCiAgJKAWWI47KqOunIzKpk04dyVkBAmbPAur0UkAJBKCCgFFAGMRCzqIQ2pM9CRd0jawUElFkrqvtJASkQogICSgFliOOyqjoJKKuSTR/KWQEBZc4C6/ZSQAoEoYCAUkAZxEDMohICyixU1D2yVkBAmbWiup8UkAIhKiCgFFCGOC6rqpO2e6p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HlHgfi1/dOM/7s2LSxbNm99j/Q9r/pL22/cy/a473yLCCgzFNd3btaBQSU1Sqnz0kBKRCTAgJKAWWD43XDvGftk3/+Waox3X3Kfdam+xGpyuZRSECZh6rh3nPD83Psqzun2I5v15etZMv9OliX0eNt37POb9JGCCibVH59uRSQAgUpIKAUUDY41D7+p7+1716Yl2o4HvRXf2sdBg1OVTaPQgLKPFQN856b33rDPviLG1JV7rBf32Ztj+mdqmwehQSUeaiqe0oBKRCaAgJKAWWDY/K9y8+xHXV1qcatgDKVTCqUgQJf3THZvrpzcqo7dRk9wbqMmZCqbB6FBJR5qKp7SgEpEJoCAkoBZYNj8rNf/cLWz5qZatwKKFPJpEIZKCCgzEBE3UIKSK3BTfMAACAASURBVAEpkKECAkoBpYAywwdKtypGAQFlMTrrW6SAFJACaRUQUAooBZRpnxaVC0YBAWUwXaGKSAEpIAWcAgJKAaWAUpNBdAoIKKPrMlVYCkiBGldAQCmgFFDW+ENei80TUNZir6pNUkAKxKyAgFJAKaCM+QlupnUXUDbTjlezpYAUCFaB3IHylVdesccee8xuuOEG6969uxPi9ddft4ceesg2bNhgHTt2tMGDB9vxxx/vfrdp0yabPn26K9OyZUs77rjjbNiwYda+ffvCRNR+ht9LrSzvwoadvqgCBQSUFYilolJACkiBAhTIFSi//PJLmzx5sm3cuNHGjx/vgJKfTZo0yS666CLr27evLVu2zGbPnm0TJ060/fff35544glbu3atjR071jV/2rRpdvjhh9vAgQMLkOMPXyGgFFAWNtj0RVUpIKCsSjZ9SApIASmQmwK5AeX27dudFXKvvfayNWvW2PDhwx1QrlixwubPn28TJkywdu3aWV1dnU2ZMsXOOeccO/roo23q1KnWv39/B5tcAOeiRYts3Lhx1qZNm9yESN5YQCmgLGSg6UuqVkBAWbV0+qAUkAJSIBcFcgNKQHDJkiV2xRVX2F133bULKOfOnWsffvihjRo1ylq0aOGAEogcMGCAs0QCl0OHDnX/5gJAFyxY4IASAC3iElAKKIsYZ/qO6hUQUFavnT4pBaSAFMhDgVyA8ptvvnEQeeWVV1qHDh0cJHoL5bPPPmuffvqpjRw50rUnCZRYMJNl0wAlltDVq1dnqs3NL3S21z5KB68/OfNr63NIuqMJM61kUTe7e4rZC3PTfdvI8WZnnpuubA6l1G85iBrqLR9/2GzWw+lqN2io2WVD05XNodRdSzragvf2TnXnUaeuswFHbUxVVoWkQGMU6NGjR2M+rs9KgT9RIHOgBPBmzJhhnTp1svPPP9/Wr1+/GyRmbaHk+77++utMu/Z/Pt3Glq5tleqef3PxFjvl8O2pysZYaOPkX9uWOU+lqvreE/7C2px/SaqyeRRSv+Whapj3rJt+j9U9dE+qyrUbdp21G35dqrJ5FLp1QWub88ZeqW5944Ctdn7vbanKqpAUaIwCBxxwQGM+rs9KgfyBEnc2STdka5deJOIcfPDBNm/ePJekgwubhB3KX3DBBdazZ0/n/u7Xr9+uGMrFixfb0qVLFUPZRINXWd5NJLy+tkEF5PLWAJECUkAKhKVA5hbK0uatW7duNwtluSzv5557zgFm586dy2Z5A5oAZ1GXYii/V1pAWdSo0/dUooCAshK1VFYKSAEpkL8ChQMlTWKPyZkzZxqwCUSyz2SvXr1ca7Fskh2+cuVK9/8+ffrYkCFDrG3btvmr8cdvEFAKKAsbbPqiqhQQUFYlmz4kBaSAFMhNgdyBMrea53hjAaWAMsfhpVtnoICAMgMRdQspIAWkQIYKCCjLiCmgFFBm+IzpVjkoIKDMQVTdUgpIASnQCAUElALKBoePYigb8XTpo7kpIKDMTVrdWApIASlQlQICSgGlgLKqR0cfakoFBJRNqb6+WwpIASnwpwoIKAWUAkrNDNEpIKCMrstUYSkgBWpcAQGlgFJAWeMPeS02T0BZi72qNkkBKRCzAgJKAaWAMuYnuJnWXUDZTDtezZYCUiBYBQSUAkoBZbCPpypWnwICSo0NKSAFpEBYCggoBZQCyrCeSdUmhQICyhQiqYgUkAJSoEAFBJQCSgFlgQ+cviobBQSU2eiou0gBKSAFslJAQCmgFFBm9TTpPoUpIKAsTGp9kRSQAlIglQICSgGlgDLVo6JCISkgoAypN1QXKSAFpICZgFJAKaDUTBCdAgLK6LpMFZYCUqDGFRBQCigFlDX+kNdi8wSUtdirapMUkAIxKyCgFFAKKGN+gptp3QWUzbTj1WwpIAWCVUBAKaAUUAb7eKpi9SkgoNTYkAJSQAqEpYCAUkApoAzrmVRtUiggoEwhkopIASkgBQpUQEApoBRQFvjA6auyUUBAmY2OuosUkAJSICsFBJQCSgFlVk+T7lOYAgLKwqTWF0kBKSAFUikgoBRQCihTPSoqFJICAsqQekN1kQJSQApoH8qyY+BnD9bZwlXbU42Pn49oZ2f0bJWqbIyFPvvVL2z9rJmpqn7QX/2tdRg0OFXZPAqp3/JQNcx7CijD7BfVSgpIgeargCyUslDKQtl8n/9oWy6gjLbrVHEpIAVqVAEBpYBSQFmjD3ctN0tAWcu9q7ZJASkQowICSgGlgDLGJ7eZ11lA2cwHgJovBaRAcAoIKAWUAsrgHktVaE8KCCj3pJB+LwWkgBQoVgEBpYBSQFnsM6dvy0ABAWUGIuoWUkAKSIEMFRBQCigFlBk+ULpVMQoIKIvRWd8iBaSAFEirgIBSQCmgTPu0qFwwCggog+kKVUQKSAEp4BQQUAooBZSaDKJTQEAZXZepwlJACtS4AgJKAaWAssYf8lpsnoCyFntVbZICUiBmBQSUAkoBZcxPcDOtu4CymXa8mi0FpECwCggoBZQCymAfT1WsPgUElBobUkAKSIGwFBBQCigFlGE9k6pNCgUElClEUhEpIAWkQIEKCCgFlALKAh84fVU2Cggos9FRd5ECUkAKZKWAgFJAKaDM6mnSfQpTQEBZmNT6IikgBaRAKgUElAJKAWWqR0WFQlJAQBlSb6guUkAKSAHtQ1l2DPzswTpbuGp7qvHx8xHt7IyerVKVjbHQZ7/6ha2fNTNV1Q/6q7+1DoMGpyqbRyH1Wx6qhnlPAWWY/aJaSQEp0HwVkIVSFkpZKJvv8x9tywWU0XadKi4FpECNKiCgFFAKKGv04a7lZgkoa7l31TYpIAViVEBAKaAUUMb45DbzOgsom/kAUPOlgBQITgEBpYBSQBncY6kK7UkBAeWeFNLvpYAUkALFKiCgFFAKKIt95vRtGSggoMxARN1CCkgBKZChAgJKAaWAMsMHSrcqRgEBZTE661ukgBSQAmkVEFAKKAWUaZ8WlQtGAQFlMF2hikgBKSAFnAICSgGlgFKTQXQKCCij6zJVWApIgRpXQEApoBRQ1vhDXovNE1DWYq+qTVJACsSsgIBSQCmgjPkJbqZ1F1A2045Xs6WAFAhWAQGlgFJAGezj2fiKrXvsIfvq9ltt+/p1ZW/WqkNH63L9jdbx8mGN/7IC7yCgLFBsfZUUkAJSIIUCAkoBpYAyxYMSY5FNy1+x3//1j1NV/dB/+421P/HkVGVDKCSgDKEXVAcpIAWkwPcKCCgFlALKGp0RYoKuSrsgprb98snNNuvVbama+NNL29qgk/ZKVVaFpIAUkAIhKSCgFFAKKEN6IjOsS0zQVWmzY2qbgLLS3lV5KSAFYlRAQJkRUG79/Qe27pEHbceWLWXHwV5dDrDO14y2Fm3aRjVOPvvVL2z9rJmp6nzQX/2tdRg0OFXZPAr97ME6W7hqe6pb/3xEOzujZ6tUZWMtFBN0VapxTG0TUFbauyovBaRAjAoIKDMAylP3/sjWXj9ij/3frvfx1u0/puyxXEgFBJQh9UZldYkJuiprmVlMbRNQVtq7Ki8FpECMCggoMwDKns/8L/tmxgOp+r/rf/4H2++iQanKhlBIQBlCL1RXh5igq9IWxtQ2AWWlvavyUkAKxKiAgDIDoDx61r9G4xaudJAKKCtVLJzyMUFXparF1DYBZaW9q/JSQArEqICAUkDZ4LgVUMb4WP+hzjFBV6Uqx9Q2AWWlvavyUkAKxKiAgFJAKaCM8clNUeeYoCtFc3YrElPbBJSV9q7KSwEpEKMCuQDl5s2bbdasWbZkyRLbsWOHde/e3a677jrr1KmT0+j111+3hx56yDZs2GAdO3a0wYMH2/HHH+9+t2nTJps+fbor07JlSzvuuONs2LBh1r59+8L0rTRbWC7vP3SNsrwLG6Kpvigm6ErVoEShmNomoKy0d1VeCkiBGBXIHCh37txpM2bMsG+//dauvvpqa9GihT388MMOFEePHm3r16+3SZMm2UUXXWR9+/a1ZcuW2ezZs23ixIm2//772xNPPGFr1661sWPHOj2nTZtmhx9+uA0cOLAwfQWU30stl3dhwy7zL4oJuiptfExtE1BW2rsqLwWkQIwKZA6UW7Zssfvuu89OP/10O/bYY50mK1assAULFti4ceNs1apVNn/+fJswYYK1a9fO6urqbMqUKXbOOefY0UcfbVOnTrX+/fs72OQCOBctWuQ+26ZNm0I0FlAKKAsZaDl/SUzQVakUMbVNQFlp76q8FJACMSqQOVCWioDFEqsjbvAhQ4bYvHnz7MMPP7RRo0Y56yVACUQOGDDAWSKBy6FDh7p/l8IoAFrEJaAUUBYxzvL+jpigq1ItYmqbgLLS3lV5KSAFYlQgd6DEwjhnzhy74YYbrEuXLvbss8/ap59+aiNHjnR6JYGSWEuAcvjw4S7uMg1Qbt++3VavXp2p9je/0Nle+ygdvP7kzK+tz9ybzV6Ym64OI8ebnXluurIhlLp7SjRtq7jfDqkLQeH86vD4w2azHk53/0FDzS4bmq5sCKUiattdSzragvf2TqXaqFPX2YCjNqYqq0JSoDEK9OjRozEf12elwJ8okCtQ/u53v3PJOddee+0uQJw7d26mFkqA8uuvv860a//n021s6dp0x/L9zcVbrPcz/8u2zHkqVR32nvAX1ub8S1KVDaHQxsm/jqZtlfbbKYenO6YxhH6opg510++xuofuSfXRdsOus3bDr0tVNoRCMbXt1gWtbc4be6WS7cYBW+383ttSlVUhKdAYBQ444IDGfFyflQLFAeV7771nDz74oF1zzTW73Nd8O9nbuL3Hjx/vYig3btzoknQuuOAC69mzp3N/9+vXb1cM5eLFi23p0qWKoWyiwauknCYSPoOvjcktXGlzY2qbXN6V9q7KSwEpEKMCuVgoydImMacUJhHoyy+//JMs7+eee84BZufOnctmeQOaAGdRl2Iov1daQFnUqMv+e2KCrkpbH1PbBJSV9q7KSwEpEKMCuQDl3XffbcuXL/8TPdg26IQTTnBWypkzZ9q6descRLLPZK9evVx5thdij8qVK1e6//fp08cl87Rt27YwfQWUzQsoNy5eZDu3l3czturYydr1/rPCxl6WXxQTdFXa7pjaJqCstHdVXgpIgRgVyAUoYxQiWWcBZfMByo/+/qe28bcvNThkO145wg78i/8U3bCOCboqFTemtlULlFveX2M7N5dPHGvRtp216X5EpbKpvBSQAlIgNwUElGWkFVA2D6A89pV77MvJN6d6uA75f35le5/aL1XZUArFBF2VahZT26oByi9+80v7ZsYDDcrSachVdsCPf1qpdCovBaSAFMhFAQGlgLLBgVXLMZS1fGQmnRoTdFU6u8XUtkqB8uxv59sn//3vU0nyg3/4Z9v3rPNTlVUhKSAFpECeCggoBZQCyhRPWFOfU56iin9SJCboqrR9MbWtUqA8Y8Xt9tWdk1NJ0mX0BOsyZkKqsqEUWvfYQ/bV7bfa9vXrylapVYeO1uX6G63j5cNCqbLqIQWkQAoFBJQCSgFligdFQJlCpAKLCCj/IHZsQLlp+Sv2+7/+caqRcui//cban3hyqrIqJAWkQNMrIKAUUAooUzyHAsoUIhVYREAZJ1DG1G8FDmd9lRSoCQUElAJKAWWKR1lAmUKkAovEBCZyeX8/MGLqN1/r1Z/vsPsXbrUNm3eWHeH7tm1hV5/R2o48sGWBT4C+SgqEp4CAUkApoEzxXAooU4hUYJGYwERAGS9Qfr5+p13z63Rnq9/3F3vbgR1aFPgU6KukQFgKCCgFlALKFM+kgDKFSAUWEVDK5V3EcJu2YIvdsWBrqq8aM6C1jR3QJlVZFZICtaiAgFJAKaBM8W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S5AOXOrV+bbd9U/t6t2luL1p0zf4Z+9mCdLVy1PdV9fz6inR09619t/ayZqcoLKFPJVFghAaWAsojBJqAsQmV9R60oIKAUUGYOlFtX/Xfb8vZ/bfC+bXr939a65z9k+hwJKHeXMyboqnQgxNS2Xz652Wa9ui1VE396aVs7Y8Xt9tWdk1OV7zJ6gnUZMyFV2RAKxdRv6CWgDGHUqA6xKCCgFFBmCpT7nNba6hZflmr8tzvtcWt10KBUZdMUElAKKMuNEw9d2z6617a88de2s+6jssOpxV77Wuuj/85a9/gvaYZb6jICyu+lElCmHjYqKAWiU0BAKaDMFCjb9VxuW1f9Y6oHoXXPf7Q2vf5bqrJpCgkoBZT1AWWnoT+yTfOPSzOMrO1J99leh1ydqmyaQgJKAWWacaIyUiB2BQSUAkoBZYqnWDGUKUQqsEillq4O5+ywzStuSlXDvbrfaG1PuCVV2TSFBJQCyjTjRGWkQOwKCCgFlALKFE+xgDKFSAUWEVD+QWzFUOY76BRDma++unttKSCgFFAKKFM80w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hVC5TrHp9h27/6smwVW7RpYx0vH2ot99m3iCboO6RAYQoIKAWUAsoUj5uAMoVIBRYRUAooixhu1QDlR3/3f9rGxQsbrF7rQ7pZt1/daq06dymiGfoOKVCIAgJKAaWAMsWj1pyAcsfXi2znls/Lq9KytbU68JIUiuVbREApoMx3hP3h7pUC5bBt8+2Tf/mHVFXrfPVo23/CT1KVVSEpEIMCAkoBpYAyxZPaXIByy+t/aVvX/LpBRVodNNDanTYrhWr5FRFQNi+g3Llxte3c+lX5AdWilbXs0DeXwVYpUA5Z/4R99qtfpKpLh0GDjXlFlxSoFQUElAJKAWWKp7k5AGXHSw+zut+msz62OfYX1vro/yuFcvkUEVA2H6Dc8vY/2tZV/9TgQNqr2xhre+K0zAebgDJzSXXDGlZAQCmgFFCmeMCbA1B2OGeHbV5xUwo1zPbqfqO1PeGWVGXzKCSgbB5A2fGyXla38OxUQ6jN8f9hrY/4y1Rl0xYSUKZVSuWkgJmAUkApoEwxEwgodxdJQJli0PyxyC+f3GyzXt2W6gM/vbStnbHidvvqzsmpyncZPcG6jJmQqmwIhWJaCKCXgDKEUaM6xKKAgFJAKaBM8bQKKAWUKYZJ2SICyu9lEVB+r4ViKKt9ovS5UBUQUAooBZQpnk4BpYAyxTARUO5BJAGlgLLa50ifC18BAaWAUkCZ4jkVUAooUwwTAaWAUlne1T4o+lz0CggoBZQCyhSPsYBSQJlimAgoBZQCymofFH0uegUElAJKAWWKx1hAKaBMMUwElAJKAWW1D4o+F70CAkoBpYAyxWMsoBRQphgmAkoBpYCy2gdFn4teAQGlgFJAmeIxFlAKKFMMEwGlgFJAWe2Dos9Fr4CAUkApoEzxGAsoBZQphomAUkApoKz2QdHnoldAQCmgFFCmeIwFlALKFMNEQCmgFFBW+6Doc9ErEBxQbtq0yaZPn26vv/66tWzZ0o477jgbNmyYtW/fvjCxf/ZgnS1ctT3V9/18RDs7eta/2vpZM1OVjw1MPvvVLypqW7uey23rqn9MpUXrnv9obXr9t1Rl0xRSv+2uUmx7/qXpY18mprZpY/PvezamfqPWOimnkqdSZZu7AsEB5RNPPGFr1661sWPHur6ZNm2aHX744TZw4MDC+ur8f/ku9XcJKL+XClhuSqBUvwkoyz24HE/YlOeUCygFlOXGpU7KSf2aVcFIFAgKKOvq6mzq1KnWv39/69u3r5Nw2bJltmjRIhs3bpy1adOmEFnzBpN9z+xum1+9xnZ8t8patDukbJt21n1kLffpaW1Pus9adjy5kHaX+5KYLJTqNwFliEBZybis5izvziMusrrFg2zHt79rcD5p0b67tT3hVmt14MVNNp/IQvm99ALKJhuG+uKcFAgKKNevX29TpkyxoUOHOqsk14oVK2zBggUOKNu1a5eTDLvftpIXQDUWyqa04lUq4DsX9kv9kVq3UMbUb3RabC/v1AMtsrZVMp9UA5RNaX2tpM9iHJNyeVfawyrfnBUICijXrVvngHL48OHWvXv3VEC5ceNG+/u///tM+3B9m2NT36/Vzjo7/qtXU5ff0aKF7X3EV6nLt2yx01Z+fnTq8lkXPOLbr1Pfsqnbpn7bvasq6buWO3daqyO/tVYt0sUO801vfnFU6rGRdcGY2lbJuGxh2+2EL3+bWi712+5SZT0mK+m7nS1a2glfvmT0SdprzX6d0xbNvNy///u/Z35P3bB5KxAUUFZjoQQon3766ebdi2q9FJACUkAKSIEKFBgyZEgFpVVUCuxZgaCAcsuWLS6Gsl+/frtiKBcvXmxLly4tNIZyz7KphBSQAlJACkgBKSAFpIBXICigpFLlsrx79uxpF1xwgXpNCkgBKSAFpIAUkAJSIEAFggNK9qF86KGHbOXKlU6uPn36GKb5tm3bBiifqiQFpIAUkAJSQApIASkQHFCqS6SAFJACUkAKSAEpIAXiUkBAGVd/qbZSQApIASkgBaSAFAhOAQFlcF2iCkkBKSAFpIAUkAJSIC4FBJRx9ZdqKwWkQBkFduzY4Y5s7datm7Vu3VoaSQEpIAWkQMEKCCgLFlxfJwWkQPYKfP755+5QhCOOOMKGDRsmqMxeYt1RCkgBKdCgAgJKDZCqFcAiNHfuXBsxYoTts88+Vd9HH5QCWSjw1Vdf2aRJk9yxrYLKLBTVPaSAFJAC6RUQUKbXSiUTCnBC0fTp0+3ggw92e4S2aNFC+kiBJlfgo48+sttuu82OPvpoQWWT90b9FairqzOO2u3atasrtHXrVlu0aJF9+OGHdvrpp7v+i/Ui/OLjjz+2Qw45xM2L/P+1116zFStWuG3w+KP5MtbeVb0bUkBAqfFRsQKcaDRt2jT7/e9/bzfccIOzCOmSAk2pwPbt2+3ZZ5+1V1991Q477DBbvXq19ejRQ1DZlJ3SwHe//vrr9uCDD9rgwYPthBNOcHsPf/rpp7bffvvZe++9535+0kknRQlezIuEX5x55pl27rnnOi8Op70BmG+//bb7+fnnn28tW7YMtHdULSlQnQICyup0a/afwkIJVLZq1cpGjx5t7du3b/aaSICmUwCAnDFjho0dO9b2339/k/u76foizTfv3LnTwf+jjz7qoGvNmjU2fPhwFzqzbNkye/jhh6OGSqD4rrvuslNPPdW++OILu/TSS+3AAw90iWO333679e/fX1CZZqCoTFQKCCgL7C5cH5wEBHzFtjrlBfDuu++6lwD1/9GPfuROL2ouUIlLbtu2bTUJzjGPS//44k5csGCBjRs3ztq1a+d+3BygEtcxl29zgdNZo7/KQyXWyeOOO86uu+66XRbJWoHKO++804FkclwKKhs9dHSDQBUQUBbYMaxa7733XmdFYXuTmC4meFyKZ5xxhn3wwQf25ptvOovCUUcdFT1Url+/3sFxQ8d7csb8+++/714Mbdq0ianr9ljXmMelbxyxk3fccYddc801LtPbX4zZ5557zi655BI766yz9qhFTAVYCAAsjFvaHeOVtFTi5u7bt++uZjDnPPLIIy6spnv37jE2z7nvsVR697ePnQQqWYxfccUVu7U5ykaq0lLgjwoIKAsYCkz8QBgB6PwbC19MQdlYQXhxnXfeeS5YnkmS+CeyuwFK7/7u3LmzXXXVVVFZX7/99lu79dZbXSLAgAED/mQ00PbPPvvMfvCDH7i+i9ESVN8Qj3lcAiLEqrFdEIuzAw44wObMmWNLlixxIRiHHnqo8wbcd999btwCJDE9c3ualkho4bnjmSPsJKa9N30CDt6Onj17Opf3ypUrnfu7FCpp4957770nOYL5vffksIhhrrj44ovtu+++KwuVjE/K1NK4DKYjVJEmUUBA2UjZeSmTmfj111+7lxYTfOn1ySefuCBtYIsJNLZrw4YNLnOW1TTJDx4mSX5YvHixnXjiie6llBgCNwAAIABJREFUFvqLjb4CIDt06OAm8W+++caefPJJI8kId1u5l/ILL7xgL7/8sv35n/95VFsj0VbiCuk7LHYdO3asmXHJSxt4ZOwRL8nzN3ToUJfcMWvWLFu4cKHrK8AFVyqWdMZmqNeqVatcOEXv3r1TVxE3MVAJPMcEk8wf1J3nkGznL7/80lmOWWT7mMpSqEwtSgAFk54cYLhXr14uabE+S2UAVVYVpEBmCggoGyElK0zcGcAkq2gsJriEBw0a5F5g3gKEdWuvvfYK+qXmZeBlzYsa4CJLFiAhO/Huu+92AEabvWUSVzEWIEC5U6dOjVCymI9iBSFxY+LEiXbQQQc56xZuJzJLCUNIWh+9ZdKHJsQU88pLmy2dsIrTJmIJr7/++l1uwxjHZXKEAMpPPfWUjRkzxoHIAw884LZkYVziMuV5JDyBxR39F3LfeZfvzJkzHRQnXb787re//a0DY1ymXN4yyZzC70NuW7mnmjjs2bNnu/GYTORjUcecQz8SXsLzyII1pguAJOGGBJwjjzxyV9V5HulDwjJ4XwDMwLQuKVBrCggoG9GjTHystL0FBKDENUxmH9tCsA1GjJZJHxAPFPOS+7M/+zP3kvabRg8ZMsS9yJ555hnnduP/IVuAkrDM5E7WJTCM9QDYmjp1qgOP5GbYsVomaStblPzud7+zUaNGOcsX7QOePVTGbjGfP3++A8aRI0e6+EjaA3ywPUuM1q1yUMnPsIzzBytkly5d3DCO2TIJMLJdUGnyFAscFqbsaXvOOec4F/G+++7biJm52I/SV8wr1Jv5nvdBMuaT+ZR+JBYUcMZ6Ljd3sX2kbytGAQFllTozMfCiJtsZV5u/SFbB2oAVDHccE00MsJWUwVvusIZgbf3hD3/oJkBe3FgqAWX+f/zxxzurUGxbBnlg9hahclDJSyJGCxD9iMUOizGLGgDE9w8uRQ+VMY5LP0aBSRYEeAVwfQPOJEphbcZ9fO2110ZnASqFSmKViSnE2uVhkvYDXzx7MQEJ1n76Bpc+cwYLU5KkktZYkqcod9lll1U5Izfdx7CqsrDBYv7YY4+5JKlkmAXjFeMDv48pHrTpFNU3x6qAgLLKnuMFQMY2sWkDBw7cNcFjsSPblJ/FkplY6uZmAsRCgPUVOGby91BJWdoIJMeaoFLOIlSfpbLK4dGkH8O1D0TSJjZSJiSBl/Utt9ziQGz8+PHRuRPLCQqEAFgXXXSRaxcgDYD5E0qatBOq+PKG3N9V3C6Ij2zevNnFtL711lsO/LHOzZs3z/3BI4D3g3kGVzDJU8cee2wQ9U5bCcJKiMMGjknsI54XQwNGBuAYTw7hGeiAJyemhUBaDVROCngFBJQVjAVeXmT8Yp0ki5TJBHhk4vCnOhAnQ9IKMUAxxBX65pdzczP58XMPlUyYwGQM7ihc9CQr+Lryf15igDBuNeImsdglY9cAMJI6Lr/88qj6jvgsYtP4m6x7f6461mQsQrzsGJfErtE2LOexXjyDr7zyimsnz+L999/vrJHEVZJ8FNtLG0sxdSc2mTZhwSodl7H2FfUmGYU5kr7Bdc/zl9wqiDL8n+NbiRONCbgIJ2GuJ7yE7cT8cZF4cHDhMz6JnefnMXpyYh53qnvTKCCgTKk7Ez7xkZzRysUKlHgtzmjlVAeC5LFWMoHy0k66c1J+RZMWq8/NTaU8bALIvBBw54fsugE66BNO32Cix0qA1QDXIdYQoJifs9VM7C9vxiXuRB+GAFSywAH+X3zxRSPekLFK7BrbIvnkjiYdbBV8OVnAQAZ9R7/i4gaefRIVzx/xabhTOX0kpvASFjAkcVBnwJJFD9ZWwmj8Qq40UacC6YIp6jfypl2EYXho9HGHWNNjylRPCusT4JhrmBd9eIL35DD3xBYSFMzAUUWiU0BAmbLLsGQx8RNTyISYjK8j1pBECNyKp512mjsZIbYLICGju5ybm7bw+zfeeMNZYsttQRNaewEr4gdxQZEkRcA8YQhACRnQHjY9VC5fvtzF3sXkxvfWOhYxuA95eWEtAaavvPJKB5IvvfSS6zdCFrDkxWQBog8ff/xx5y4l9hOLz6JFi2riqE9A5J577nGJKEAWF/HXjFkWBGzFxWIn1nFZumVVfVAZ2ryxp/qU7n/KXF8fVO7pXvq9FKg1BQSUKXoUUMRtwwa8yX0k2UaHzFLitmICkWSTgWHgikByXDNYCmJ1c5d2pYdKXspXX331Lqtx8gWApTLGBQAwySkibCvDHprJxDB+9vzzz9uNN97o9tyM8SL2E7gCuFjo8AeoZLun2LbKKac/MZ9YzbFAJmOt2V0AkJwwYUKUlq2GtqyKHSrr2/8Ub5SgMsZZRnXOWgEBZQpFmSyIRyP2LJmAA1DibuTYM07Bie1igicYnnhQttJhwiTOCfd9bG7u+rRPWiqBR++S8i8A2k2SSowLAqCEMAxiJgFm71pjkVBu+5JYxidufGCLPV1PPvlk97IGLrHEApWMz9gvFqm0Ees54Qn+YjyS7EdGcAyegNJ+2NOWVcw5xB3iDWDeiena0/6nfpwSN0k4VC0sfGLqH9W16RUQUKbsg3feecfBF6fFJBNw2CibeK7QE1Ww8CT3PwO0gJF+/fq500R4kfGCI2HFv+Bic3P7riQWjfhBEm9oHxO7d3+XQiWB9Q2d4Z1yeBRajKQwfzJROagkAQcoIas2xoVOOSCuRagkuYgkMPbTJCGHiwx99mks3Wi/0AHWiC+r5S2r0ux/GuO2To3obn1UCuymgIAyxYAgYYWMbi5iKY855hi3NQnxXLi7Q0/AATA4OpGkDP4QR5d0uQHD/J6geWJAaSvWgxgD5YkXJIaQrFLqTzwaCUT1WSpTdH8wRYAqAIS4SCyq7HVHFjdxrywOAGdCMrAS+YVBTDGTXmj6ivHIaSNk//o2sJ0Vix4WRliVk/szBtNJ9VSE543FJ+OTPTPPPvts9yzi4ibRCKBkkcDhCCwEOK4vxquWt6yqxf1PYxxjqnO4CggoS/qGlzYWAqCR+C1gkvhJAucBR6wn7KuGlYhEh1gsQCRrYKUjDpQXGZY5MkyJsSNxBZikPbgbsW6R1EHCSkwXdadN9BWn4ODCJ5GDP4AWL2w0IFQB12lsbm5AkWMxcRfy4mb/O1xrWMw9VAJfxFTGtGUVVh2ytdkgmsQh/vDyBpLpS78HKuDF80nmN1ZlEpFiuPzG3ixyeP5w3bMwBZhZFJDtTb8yHk855ZSoXN20jXhdvALMmfQdC5ta2LKKhQ3xyMyPnKSF54ZFaq3tfxrDM6Q6xqGAgLKkn4AQLAkAI9v/kImJ1S50K2Sa4VYKlby0sQSRUQpAAiNACy92rCShWyhLT7PBCjR58mTXb1glyeZmiyAurFm4Ef0WLbHBJG0AhhmHfr87H+daCpWlMZVpxkZTluGUEcYdVn+ScdjaCJAkzIT9/OhnxiYxolgmseLhHWBREPoYRVe2OQJCkm5soJixigUWiIzxYgHHYptYT46+ZCFOfCvxvPRnzFtW+RALFmpsvs5446IPOTEs9v1PYxxvqnP4Cggoy/QRkz3JNsRLYkWIaW+7PQ25Uqhkf0LinmgjL21ghDNnY3An4vrlZY11FTgGRNi8nDPGaQcJVCR1EB8KmPAyiC3RIenmBqywyiWTOOqDShLIsH6RIBDqRXvoGyythI6Qbe8zgdlTEqjESoRFjwu3MO1hvAIwseypyXZAjElgOLl/K5BJnDIxlDFeLDyJA2XxiZWZBQ+X38Iq5i2rksclsvj0+5+SLMXCJub9T2Mca6pzHAoIKP94Pi5WEiwfQGTnzp1dbBOwwmQZO1DiluKMY7Zc4Q8QmXR/Y43lpQ2EETsZS3t9lj0LADLtSS4qvYAW+hLLFy+DGCxayTZg6cE6wkua+Dvci/7IOl+OFzuWFLKiWRR4q2xom88zDgF7LHJsc0RsL1Y6QitIlvJW41KoxIWKNQwAox+BSTQIeZxSX1ylhMTQJ7feeqvzBCQ39qYvCamJxXVf+mzxXJH5jEWSuGUPk0AyLvDkVlZxvA6/ryWLALaEwwru3wXMH/Qr7wW8VjHGJ8fWD6pvXAoIKP/YX7y4iWtiksDFQVLDo48+6qwgsZ0vmxyCvIDZpoMLCxDWEMCx1FIZ4+RIbCSxWgAUIJzcOgeA5gxd2gUw82KIwerq+w4QJn6L2DoWOexVyM9wK/KiK4XKGKYdrK3Ar7c0ArwsZNg9geeM+EI/DoFK7yXw+/xRlphfFkUhj1esxoTNkHzDhcWfjfWJTSbeFYs6btOnn37a7UMZawIOMEmbSOqjTxiTLNgAZRYPnPoT68UiddKkSc6jwVgDJhmvxC7Tv8QxhzwGY9Vd9Y5bgWYNlMkYPCZAkgB4sQEqrErZdoaXQowJHAxLrFa8lHEn+rg72smLncnRWyr9VkixDWXcobQRCxbtZPL3ULl582YHK7zgYgxbwIWI1Zw4NBYBflETO1QyxnzCDXG7LN7qg0qsQVgtY3px+3OcGYfEE/KseUsqx7ZiycNySUgC7U8elBD68+eTp7yFDksxrmBc2ySCMcdgdcb7wZnq/D6mi/6hLQA+4M/ix586xf9JyCTcgnCMmK2vMfWJ6hqXAs0aKLH2MIEwsZMVTFwMp1T4mCB+j7uR1agHspi6lxc3lhKAmJcBFlcslvwb1xt/cE0BziG7gkm2oW9w6dbn5vTub6Dyqquucq5EMjNDdovuaSwBj1gjWdwwJv1ehfycfTa5sHaFDlyAPy9nXsJAIhZy6p+0tNYHlXvSKLTf006syj4BjPr5/iKUhm2eYrxYiJKIwrPIDgI+G5+5hFAEFj7sHMFCdcSIEdG1k7me5wxPAO3Dukq8Ln3J8Z+0nznykksucUaH0J+5GMeY6hy/As0aKJkMASxc3QRas6rGKsRm2N4ilLQwxNLdwBSWO7JmsdxhNeCldtZZZ7n973AHx7R5Mu1h/0G2XSHRJAmJxDphMcEKy8uO9mIlwr3N8XUxbZ/DWOPFjKubevNiph3loDKWsUg92RYH9yEXFn/gmLjJUve9h0qy1gGWGC/cwISY4OZOHuk5e/ZsF5pB22K8CAliUYfrl+fPewBYjBJuAkwCXSwWYjshBvc2YRcYDnDd817Aikx/YUigPfwbWI55gRrjuFOd41Kg2QElkwVxMCQ4MOEDj0wSS5YsMSZ99rfjJc4LIWSrXUPDDCDBskpWKS9wPxnSHsAyeeJDLBNkOagEJh977DHn5vbnIQNlADQvhphOwPHnBGNVxjoCRNIOklWAr9ihEiABtIiH9LF25dz3pSc6xTWdmnNxAyc8c1gpgRDaiRsYF3gsmemlujP+GJsscrAuY81jngTG+FnMLmDgEesrCx08No888oiDSKzpGBZCTwCL7RlRfWtXgWYFlMnzm3v37u2Cq3mB4RIGSFhhEyiP24ozrWMNlvcbKeNe8y8wkhxoF5aFNWvWRLM1UPLRS0IlcZ+4otj02sNkzI8pLntAhGx1XKOMQ8IxsAB5qGQhwAIgFpebX8gwHnGLsvE1MWk8V6VQyXZPAFisz5wfe+wUQdwne6ACW4RpcPKUB0x/3npsY9VbmQEu5k6/GwbwhVWS/TRjvfx7gUUPRgYf28o+qIA0VtkY962NtT9U73gVaFZAiUXLv7iY2LFWElS+fPny3dyjsbq5iffhBQaQMBlyTB+WVjJjsS7we5IBsMrGOkE25P6O9zE0tx8jGesAJeDPC5wXG5Yt+o4FDq7FWC4gik2vifHElU1IAidPeTDxUOkt5MAXYzM2d2myP1igMp/wzBGy4D0hJIWxZVDIHg/mPPYDJQa53IIFax3ejqRHg0UQfYxFPeadMIjxpf3JOZH/E3OOdZlQKMVMxjLzqJ5NqUCzAspyGwljPSE+j5itWN1RDCDco8SpsUUOm3kTPI6VC5iM2XpA/+C+BySxjLDXJPBRX0xlUz5MjfluXmDEvfoTOgBL+g7X4ssvv+w2M4/FMokOvIixsBKSwPhL7r/ooRLo4kUNbGFpDvli/LE9jrcwkhHM9ji0gS3GWMCxTRXWrGTsZMhtKq1bfVuJsaAhu9nHGLLIIeMZTch4Tm73FFN7qSugjGeApEziy324EDGheAdwg8dqVY6tL1Tf+BVoVkDpY+5wIWIN8Rcrc6wHMYOXPzKSSZCXNOeNE1BOggqTYowvOcCDoyGxzAFXTPYkGmGtI1QhZqj0CThACWOPZA1CFIjn4oXtX2S87C688EK39VFMFwsBrFe8jEmaon3J40tJoALA+D0WrpDjXVmkcUY8F2MPazL9QqgFLm4PHmQFxw4fpVCJpZn4Qo4zxQrJPMO2auyjSfvxhsR0AcHUnR0TsIbTj8wvF198sbO+sl8oFnUstewSEbPFPKZ+UV1rQ4GaBkpcGW+99ZabFNjvjb85m5uXGS8GIAUw4WXBhBLTnnAMP4CLmDSyt6k7EyX/Z084Xmw+kQMXNy+E2C7AyltY/QkwZHGzGCAGj/ZjOcE1zOQfy5VMwOF4SOLrSLyhrT6eC/cpbcYySd/FkjzlrT5AGC5SQJGFAPBYCpWx9Bf1pI8Ye/QDixqSvugbLFz8nD71STgxtStZV5+wiCcHaMTLwalGuLZjCrcopz/PFe1ioQ34YxHHssoCjv0yY3q+Yh1fqnftK1CzQOkneiZGJhMmRCCSi2xTrJUEk5OkgssqRrcNLwAsCk888YQDSLIt2UeTl7i3tmIpYrIMOX6r3GPmQxEGDBiwWwYp7jdO5+DlTdZsjBeLGCCE2CzgxF+0GVci1mQsKbz4yKSNJX7L75tJnDJ1Z3yyzRNhCh4qSeZgfHoLUEz956ESqz9xkj6BqBagkr4jwQaLK4s1XPrEEDIv8gzGMgbrG08+ft6feEN76U/mxljjyWN6dlTX5qFATQIlkwWgxR82uQYaeYEzKQIiTCBYt7DosTrFMhTTBXSQqc2L2W+4TrwaL3Igi1g8XnhJt35M7fN1xUJJ37EtkLcg8PLmRCOsJ7Fmd2MhJ94Vi11yw3yScYiZpO9ifMmxByPhI7y0WayRoELmLPuBAsZAJZDCuPU7K4Q8LplHSGRj3ujRo4fzZvBMeUslC1Tv4vZQyVxC/GvorlJcu0C/DzVgTE6ZMmW3oyBr4XhWP76wTvotjoh3BZ6xvLLQTi4OQh6PqpsUCF2BmgNKrCJMFmzCyzm5fn80b13wUBlrrBPb//i4H2K5eOnxYgMksXCR2c1LnABz3PgxXT5+ib4hZpAtSgAvkjZ8jBMb0bNfKC8BoCXGy8e7Yj1ngePHIn1L2+jPGIHS753JUZG47J955hmXyNG1a9ddWbQkO/AMxuJipB2EkVBf5hOOivTwyM+SUImbH5AE1EK+qCexyVjHfShMfYucV155xZ22RRxvLJZK2sIBFXiesPSz8ORZo814q3je6EsWCfQtiVUxx8+HPNZUt+alQE0BJZMFLyysWlixmDh4ofkXdjIOCgsJMV4xXcSE0i5iInEjApQkpjBxEs/lL9rJyjsmNzcvbhYCbC2D5difqEKbAGhe4r49WMBitU7SHl54vOjYRxMLEaEKtBeLLO0677zzYhqWu+rK2fBYJYm7w2LOs0dsK32LRT2WU2IIq2DO8KEHWCTxCgwaNMjF3iXjeUuhMpaOY670Z3Mzl7CAARzLLXKwKp922mlujgnd8or+3ovBmCN7Gy8VG8zzc94P/jQfnzjGeOWPLikgBRqnQLRA6ePNsH74i1Up1h+2KOGlDXwxeeAyTUIllrAYs55pEwDJ6potTFhxs88fkz3ZmMSJxgSRvt9wRfHSJnaLuDTAGesWgMJpP8TbEdvFQoHjF2NqIy9uLEJ+/PnMdcYoWbPeooxVi4UBluVYrHf0H25RXIhYuminP/oSyyt95U+OwbIXw0ubsUeMLmBPfxAviaubMBKOaCXUohQqyXQGWmKAreTrwlta+Rn9xUX/8ZwR3+sXOSxgY+g73za/vzAHAbBA9QmY/J7fsQ0Zi26OoCUUo/Q418a9UvVpKdB8FYgWKIENkmuSmaNsDA1gevdFfVAZa3fzsiMjnTgtshOBSV5uvBh4CZLtTLZwbBd9yeTPdk7e1UtbebnhliMTOtaLbYHYR9JbxFkQAI0nnXRS1IkOLNxw0dNvJDzQHhYEWPJoI5YgFgcsBIhTju2lzTPFPq48Y37xiaXVQyXWOqCEhUCMSW9Jb0Yyvhzrq1/kUIaDEnj+YlnkMC791kBYxzmxiLnEQyULHBIXiff1+9rGthCIdS5UvWtfgWiBkomDiQF3jIdK4s+YHJLxMB4q2SuOYPmY3NzeJUWyBhuv8wd3HJZJ4goBSF4AxExShr0LY7Le+cfLb5yMlSRpOSYhgphJYvJiu4ANXma43RirgDLAjKUSq3nsWbO4tBcsWOCs/1z33Xef29sPqAQmOX0Kqzl7a+J2jOmlzXPHH0IQ6D/6LQmVPu4OyJo4caJzp8Zy4dlhkQP4cwACSWG1El9OH7C4oX+IscY66d3fHir9aT8xzpOxjDHVs/kqEC1Q0mWlUElMIdtd4KIhScXHygCVTCxJ93gMXY4LH1jESgdYcVIKrlKOdGP/RV5ogAntZALFfRPLhaUA6xUTPJmzWJt5yfm9/OhbXugxBsz7utNGLHNcHi6TcBJLX5XWE9c2VkieM79ZOXGvWM89VMZi0SrXNoDk1FNPdYlh5foNN/gbb7zhrLKEY8RyMQey2Tx1Zs5gwUb4DH0YI1QCibjnCf/hok+AZSyP7M3rLw+VxIcyX2JwCP1kpljGlOopBZIKRA2UpVCJFRJ4ZPVJ3BNWBiZPkh6wksRyASTAMVuwcAYy1hHci7ywOeoMqGQy5UQHXgzETsb0AvdxhMSyAl20hzhQYl4BE6wmZHjjTkxmQcfSf+X20PQblpdavGJpk68n447xCVASV0e/+YswDLae4YWOpTKmMZnsB7aYoZ8Ye1hWa2UxwJZUPF/0DQBJH7IAJ/7TQyUHPwBbfneMkMcn4RZkod90003O8k9IAn1FRjphJUkvAOOWnT9IgiMJKSaLech9oLpJgZoCyiRUMpkAXJdddplrIytTrti2COJc7smTJ7t4yGRcYSlUxjgpMrGTtQ108OICTpj4+cMCAEsslgYSOkjkiNE1BTwSz4vllfgz/2LDAnvzzTc70MJVGpNFmecIFzaubUIQWMxw6ghJU74d7OtHu/mb2LuYstUZe34cstAhrASPAKBVK4sBLP4AFQs4nkFc3lzsrkDYUGxxvfQZ8wfxkMzxLKx9nCsb6MfWHqGJFIhdgegtlFgkseSRfcmZwcmYypg7hxc2kz4vteQpPkAlQfRMmMmzkWNpK1BF/Yln5fg6fwErJOdgXYjVspWEEvoJiytA6V9sWL2wErEQIM4QMIulrSQ6YLkjIYw20VYWcLzMGYuEmJDMAUSzGGD7IGAzhvhC2kKyDYsZwApvBmOROFF/EAJQyc4DLHJiOuYzOS9gjQS8sNSRte6P/WTxikeHxLHYjlj0x5i++OKLrv4kggkqY3kbqJ61pkDUQAlMAl1svwJ0cZGow1GEvAjILo35qg8qsbyS5BFjYgd15wWGdTK5dyYAxr6MvBRi27Ac2ACmABAAClgGSthSh9hQQhbYWob+BFiAMgAG6zNhGqFfABcwCSQSE+rd3LQbtyMnNBFXSQIOv8fCTvxvTBu0k8wBIGPBwyrOAhV3KptfJ8dp6H2VrB9hI4AWcYaEJwBbzBlYkQkrIQaWLZ8oQ3JVjJvp016/TRDPn6AyphGqutaaAtEApd+mhCQVgAOXGlYEXKgEYHu4ohwuKx+oHUOHUWdezv6EDSZIXmYkOOA+LGepjKFd9dWRI/iwKgMctJGLRCP2h+Nnsbm5GZMkOBCbBkSSGMC/sWZhkcU1zJj0L3XKvvXWW3bddddFY6EsZwkq179ADAljLBhCt6Azd/CHRQDPH/GDxA6SCIang7YA/IQnxAD+yf5g3mDhRluYV/DeMP7YL5RnjYUO1mTimVkEhBwzyXyIdZXkRB8ag5U1ufuFH5+lUElcL3HosXgCYp7XVXcpEAVQ+skC6yPZl7immCh4aYf+0kozxABj3DRYtpgwsQTxAvAJKd5SiXWLrYNivrBEAldYsQAvtj/ihU77ASysKCFfyTOQGZfAMeOR2F2sPvyM7XQ4htBDJe0BWOhHQJINlenbkGMoaQdjkGcOKGHRRkY+YzPpXvR95fdI5cVPDHMM8WuEH7DVGItTPBzMKVhivZub9tOPuIZjcgWTFEYfAWJkNDOn+Cx85k9iW2kr1klAMvRDHtgNgmQvH/5Dn5Tb/YKxyPhMQmXIc4nqJgVqTYEogJLJkBU1wMGq2m8XVCuubV7CxBViKSD70lvqkslExDjFtn8h7m1cwRdddJFz8wJU9CPgDDiy/QqbfgMqvNRD34Kl9AxkXti4dvnD2MQiyVUOKvkZLzrAC1dj6O5FAB+4wr3Nyxvo96BVH1TGODlihST8gIUOlizGKAuDWN3cPh7UzyFJyyNufdqKxZV5NKbLL6oBYnbAqG/3Cw+VhEOxAJdlMqZeVl1jVyBIoMSak5wIcG1g9UlmPFMGOME9iiUo9KshVzy/A445ghAwIWkjxgzu0j4AKCdNmuSsyFhWSVIhgSN0K2RDY6ncGchYTLB2sbG8d+HTp1iJuDhtJaZ4VxYvLHA4fo/NoXHRszcjyTZJqGRDetoc02EByb6lj2gD1kcWN8RQslchyWITJkyILpY3aS0moxsrJHOmt4QTfoGlj4UrR0vGdgGVzCFYVGtt94vY+kL1lQLlFAgOKMk+5BhBYrD4Ny8xYoB4wRE4zv/9RZwhW8zEcJIKcUu8sNhImOQFLEDE1nHaDbFBxDKxLxyTPRsq18pFO7FoYRXBwhqrxSC5yCk9AxlrYzmojKUPk9np1BmPAPGEY8aMcVCCWx9rD5DC5UMxALKYFj5kqjMzIpQ9AAAYo0lEQVSnAP0+jAa3r28POhADy3PJwgeYjvXCEl4KlYRmkPjGIQgkicV41eruFzH2heosBUoVCA4ovbvwqaeesp49ezqLHRYQkjgIxCaLjy1KmDB56ZFNi7s09KvUDUoGOtuQAMW8uABNoBMrJRuxxwpewBYuYPa4o10+to59J4mBivEqt8jB6pM8AzlWqASieLbYxohnCVch8Y9s48Q+qOw7ydjEKoQbFSChbwHMmGCScQcY0wa2M1qyZIlbjALNMWxtVM1z46ESkOSUMMYxc0tsHgJCgggXod6MTcITyiUqxrz7RTX9q89IgdAUCA4osQQRu4Vli+Byn9jgt2bBeoCli8kSS19MJ3KUi60jyQN3KRMmllhe8FgQYnRJMaETA/r000+7DEysyVh6cLVhpYxxSyAe2HKLHLaXKT2uDqhkGx0WA8BzLG5urJAcyUc7k3sR4g4mBhboom0s4IhhY5uuWNqWnHCZT1gEMG8QG0obYnXXp32RlLNUpv1sCOUIdWJ+ZD4kOYx4bMKc6rNUhlBn1UEKNFcFggNKOoItL3iBYVEozZbFgoL1BCslVqJYXmy8rHmh0a5yWcDsFQcsk/nM0WCAcixt825SjoYcNGiQyxwFIrFUYoElJo1+Y9PymJIdvJu7vkUO7Y7xDOTSyY6sc5I1WBAQ68rWMkCxBzDCMbiwWMa0tyR1xs1NDCheDNy8uLiBZBZtJIo1hytWqMRbgyXy2muvdXMIi20WPzxzJE7xHuD3tbD7RXMYh2pj7SsQJFB62UsteqxSAa/Qt7ko3TeN9mCxw6VNHGh9W8tQjqxTJkmAktjKGC5i7giW58UFMLJVib+AEqx2JKgAJMRSxnAUZqmbm6xYYlvLLXJ4wcV0BnLpmKKPeK5oM/1IeEISKvEWYJGN8ShMtqciMYwMfVz1bFiOBR2YTI7TGJ6zxtTRQyWLI+Ygv+dtY+6Z9WdLY3mBx/vvv98lfjEvckQkYRYsfLCSM0fy79h2v8haN91PCoSiQJBAycsNKwKJOUAVFj1eAoAYL4HQzwgu3TcNSyNufDJJfQJRQ1DJSRbEs/kTSUIZLOXq4WES6yOTPi/wcklSQAugTAwUGyyHftXn5o51kVOqd3KfSQCfTHQseLzEPVSyNQv9y0IuJmt5sq20c8aMGW5jctqAFwDrFs8ioBL64jTL5wRg4wox9rVcLC/zBIlFbFtFP5HASFw9VmY8Vz4UI0uNdC8pIAWqVyAIoCRonIn/mGOOcZYSsqH9dkA+OQVYIXEAK1cML7fSGJ/ly5e7k32SsOXhhKPryDQl6Bz34m233eZiD5k8Q76w+gC/QCJbA2GFxRLJlh7EpvGSoI2+D7F0UYYXeeh92JCb2/dbTIuc0nHk95nEFYzrkD0K2WEAK6SPqSS+F5j0WwWFPBaTdeMZYpsjNmPnGQKK+T8JfsCzz8hnP1AssbrCUKC+WN5k7XguOcWIZ5BtrUKfR8JQVrWQAsUo0ORAyeTPi5mMy6uuusqBCK5h73IrRoZ8viUJlaywiY/Eukr2MxYTQIuJkY16caliOcCSR9xXt27dopgsk9vpkMTBZE9iBy9u+tVnlnorLW0jJiqGF0FDsbyMmNgWOX6UM8awQjIWsdb5DefJAPb7aLKwY09GPASx7Tjgt/9hb1fGIe3ixB/c9t7NjQa0K7ZjPvOZqcK4a32xvNTOZ+hjVGDuZFEaQ+hMGMqqFlKgGAWaFChxZZPdTEYsYEkCR/K4umIkyPdbPFSSoYibjS1KsPwwMTIh4lbEUhLTxcuYyZ+XMUDiX8oAGIk5WLrY4gnXv5/4AU9OxSHhCC1CvYg14+WFtQSoJyaUeLNkIlUssbylGrN4oR/oP28F9wcEAF1sZUUCC8dhEpcW2+XHJfXGMgkwMr/gASCJj8UNyTixnRITWz9UW9+GYnmZM5lLOU2L5zJEt3217dbnpECtKNBkQMlpHJzaAFARL9hQTGFMYtMOQApLHFZJTuFYvXq125aFbXTIkvUZtLzMAcwYrHW+DwB/+o2JHcuqz/wFjklOAVQATNoUmxWB/iBmC/DA9cuehVy4fGlvbLG8pc8N4QZk3hN79thjj7ndFEhq8JZJMvHZdxJPQcjQX24+8OOSOFDAhP9zxCdzC/8nJptYvLPPPtsuvvjimKaUmqorzxj7njIvEiZTOvexoKMMc0stxfLWVCeqMVKgHgWaDCjZVmby5MnOmuU32gXGyAjmT4yWSn/6BlYeVtHvvvuue6HRFiCz3Ga8MY1MJnqymYl1xXJH7B19yMsBUMaSh4USHfh/bC4pXPa4SX2wP3tn0ofJza9jdXPTV7zIeYnTdwAX2c88e8SiYfFho30WBfw/Njc3CwEWcMRN0gZOncJKiYvbt4Wfs9iRm7tpZx3id4lpZbsf4q89VLK4YY5kzgT8Y4/lbVqV9e1SoHgFmgwogRMSOohrAir9pM9LnUmFOCigJKZTHXzwP5Y5tiXBIkJ2N2429lHz7u9Y903DcseLmvoTxwRckonOqSO8pOkvXg6xxqaRmELCBjGgbKbsYZIXHf/2m2EX/5g27hsJr+Dce44VJGGKMAUuxivPIKEY9BsbfmOtDH0hgKWVZwsLJPu6khzGuCRTvUePHm7zcsISsESy6wAu7lo9DadxI6PpPl0KlX4XCBan9Jt/H8Qcy9t06uqbpUDTKFAYUDIxYP0h05kYLfaDA1Bwn+IK9kk4WBqw7mHB5E8sCRx0H23DuspLGzjB4gNkAZds0kuMGq7+2PZN81mz9NFbb73lrAok37BfIXv7EU+Jq5uXODDGSz6Wi4ULixj6BhcwVjvc2wCWt0ySJMYLMKaxWKo/Czh2T1izZo3bC5RDAbiwJmO54wUeS78BwDxPgDH1xjLOvIHLnrawX6h3a+PCJ0bZQ3Qs47I51DMJlbwTsKLzHMZmHW8OfaU2SoE0ChQClH4vOCZ8IIRsZzKdsYYAWFi6mEy4sDAAYYALE46POUzTmKYug8UH6wib7rIVEnUnGQDrFvF4WFRimyxZCOD6BbbYEJn6A/pYkdkCiVg7+hMrHm6qWKDEjxVgklgtIBkIwfqFO4497/gZbX3ggQesf//+7gSgmK/6oDLGNrEQABaxTjIuGX8sBnB7My7xfPDc4eYnBhaLuq7wFKjP/R1eTVUjKSAF9qRALkCZPPGAlxhbApH1e9lllzlrHRYvXFTAFlDJVkFYFrhwTflYGvbIC/0lDnBg9eEFxpYrwBVuU9zewDNB5rgbsd6RzR7TRT9yJB8xoby0ib/jok2AM39j6cKVj2WSRUIsF6CMVevjjz924xArK7GFnBXMbgOPP/64S+bAlY81PaazuRvqg1qASvqOP4xPxiEWZcYnVkuS3/idj5PEysyzp6vpFcCwsHbtWheugJeG+Z2+E1Q2fd+oBlIgCwUyB0q2d7jllltcPBMn3ZDtjFubuCxcbT6WqRQqATKslbwQ+Ax75IX+EmdyxFJH3A9ZiUyYbJ4MgLFFDpMm0EVsGok5sVknPTwCXgTI48r3rlKszbNnz3bQxSk5Xbt2zWI8FnYPXmr0EfGtjE0slSQUnXrqqbvcpSxyGK8x9tueoJI+xVVMPGxsW7AQSsJCAEskYTNJqGRxyq4KPIuE0igBp7BHqsEv8gmL7AfKM4YHhzmFeZGFqqAyjH5SLaRAYxTIHCiZOLAU4GICstgYmcxY3FFM8MkEHKASIDv//PMddPl4Ll4Kob8IAEVcpcRnsbcibcXqes455zhLF20msxurHRAW09ZAQCLby3DEGW5fklGwVJZCZWMGXlN/tvQoTOpTCpW1BpJJzUvPTW7q/qjk+5lfeNaYS4iXJBwjCZWhJxVV0tZaKUs4EJ4aFtwkSTHXA5fE1ROSQOwk4SYsELBcxjRf1kofqR1SoLEKZA6UvkKl51nXB5XJk1Ya25giP4+Fjpfa0KFDbd9993VJKVhlgS/iQbFahg7F5fQi3AArMa4oEhloJ1uxcJWzVBapeWO/i7EGGLOwATrYmxCra3Kja+J5ebGxyOGPXmyNVT2bz5cCMCDC2CRkBvD3UImlHNDE+qorHAV4ptjHlefNx1n7TfX9Mbvh1FY1kQJSoBoFMgNKJnesWljocFkTt4TriYQGXNfnnntuvZbKaireVJ+hbayiWVHjIiUmFMudd/EDZPfee69L6mDT79gu3PXEvOJOTFroiEvDqgCQ8fKOMZvbZ94T30oyEVnPWJaxmrAhNhZzfoaFmWMjsZwQX6mraRVg26MZM2a4WGUSp9h03ieG4TLFC8JFiAKQogScpu2vct/uExaJdWVB5y/ilf18E16tVSMpIAUqUSAzoASkcAEz6bMxLadtEH/GS7wUKnFPkfyAmzu2y58pO378eAcjWCbZ8gKAxJpFbB6rcaAlRgslrmDOcE5ukYMLHGssWdz0LS/t2LK52foH0CcDH4Ckr3xiDvszEu/KGGZBxAKIMUp7Ka+r6RTwW1aR0IfXg/hJFjqAJZDCQhaolCW56fqovm/GK0UYCYs1PDYs0kjOZDHKQo2wITwCzCm4uXVJASkQtwKZASUuKbaXYR9G4gb9/ovIUwqVlI01Pg24AjaAYcADGAGYaQ8vNcCERA+fvBLb8MCqDHhhoUxuKs8G2Ez8uPRjvHzMFvtnkojiM9b5OQDNBthYutiAnmQrsry13UzT9nS5LauYO4jtpX+wlJPMd+ONN7rtgnSFoQDPFDtdcDgA4IgHh/5hIffiiy/awoULayJhMQy1VQspEI4CjQJKVphY49jahwxtv0E0bkN+VwqV7O/HXoxsrxPThZsbVzCraFbbvNCIvwMccXnz4mPrHGCSlXissIzlESvdU0895bbR4QUAVJJRS0A98WoxbQ0EfADIjE3cbPQViQClUOnHIhvT088+g1jbzTTdU1rfllW+Rn4LGrbpYkcIDkPQFYYCPHOPPPKIOxiAhTWLcOYPdgBhkca7gThzYDO2hMUwFFYtpECYCjQKKP15wDSNzGzcvKxEvfvbQyW/85AVoxsY6xVZ6myizMkw7EuI+wZA4azgWriASZJu6KcrrrjC7ac5b968XckNJDrEFKLg91vkxYV7nrGKq43Y1/qgEosXMMmCB8uXrqZVgPkj9kSwplWwab4d6yRzJl4OfxF3fuutt7qQklNOOaVpKqZvlQJSIFcFGgWU1IyYQVafuBCJZfLA6KESdyKuYMCLfSljvPxJPwT70xZcNmRAcwSch+gY2+Uz7D1M8gIHHD1M8X/6EctrbFZXxiXhCPQPSR3EgGJpTkJlcsuSGPuvFuuMNQvrOFfPnj3duBNUxtXTeK2ASuLMmTv8RZgCi7taWYTH1SuqrRTIX4FGASWTP0kcxxxzjDuuDvdoEioBEoKwART2aoxpA2WfDMCWObzYSACgjbiB2XLGxwixDyVnXMd0YYkjgQrrHdY42sTP2HKlVixzxLWSyc3WPwCJ35sQ66SHSlxwbPmkKwwFeOY4BIGwEuYW/k+IDHtNCirD6KP6akFyFAtsH3rAAo7tuPz7gHcBu2IwX4Z++lnYSqt2UiBcBaoCSh+bxiTCBIKb27u/PVT6JJVYsy9pIxYurFjACPGDwAjA5VfYvPRoZ0xufKyRZFaSfIL7HqsB/UhsEwAW44XlkYxS4Jg+ARLJ6qbfGJecysGuA/yOU5xoL9YT3N+6wlEAaGQuYRHHFkBACYs5njeeR34f45ZV4SicfU18Ag7hMYQ2sbMHzxbzDP2Hd4B3Ahn6PG/Jgy2yr43uKAWkQFMqUDFQJmPT2GeRZBT2YGTSZ284Yg0BE0CS7XRidXP7TmFl/dJLL7l4QoLIiQUiGSe5GXZTdmAl3437GssqL2Uynf256ffff7/ru1ih0h/bhnuNl1dyY2uy04n9JCSDuC6Oi8SiHGP/VdLXsZUlPhkAYS7p0aOH20mBpCi2B6Lf6C8WbjFuWRVbX1RSX8ITiCfH6s9CLnlQBXMni3K2kuvdu7fbJSImL1UlOqisFJACZhUDJVsAsR0E8MFpFEwmQCUZfUwoWH/IEsY6xF6TteJCxbpFZjexeexPyIsutgurD65u4PGmm25yp+FwAZoxQyUvMbY6wioJTHJcpLeMM1bZygo3G1ncAwYMcNs96WpaBZhHSIAiQYP9XHFrE1LC/ME45f/+Gbvvvvucq5S4ZV1hKUDIE6Ej7MPrL55H9gtlIScvQFj9pdpIgTwVqBgofQYfcXfsO/nWW2+57YFwSQFdtX6yCC87LCUxubmTA8gnSzHpsyjASumhEmDmxR3bFiy400gEwGLutwTyUEk7sTBzGgfW8j59+mgT7DxnlJT39uem0z+cooWbG8s5Hg7c3mQIsxh999137cknn9SeoCl1LboYC2z2lkwm4OAGv+uuu5ylWRuWF90j+j4p0HQKpAJKJn1cUlgdsSw89thjzrVI7Jrfa5L9+wjK5kQLXeEogMWH4xLZXBhQxN1LpiWWylKoDKfW6WpSLpbXu79x6QOVMW+in06FOEt5azmbyGMxxhpJPDLjlLPk2dvVL9rwfmhP0DD7Gevk5MmTXUJfMgGHkAX6VSdNhdlvqpUUyEOBVEDJnoQvv/yyi5NhI1o2LifRYdy4cW4jb14OvATYY0wTSB7dVN09sRhjKQD+iSEkDhRLHf1GTFrMUNlQLC/WStyn7CzAoofzg0lC0hWOAix0gEfiXoGPU089dRdU0rdsjo2liw3pY/UGhKN2vjXhGaMPiY+kHwkt4T2hBJx8ddfdpUBoCjQIlIAi8EhQNZM7li1ghFhJYu6ASl4IWBOASVxXsWZ1h9YxWdQHdyExTri26Rf2C+Xl7Cd63N8zZsxw7sbY3Nx7iuWl7YRn8IIjOUzjMosR1fh7EDfJApXEPeYM3Nre/e2h0u99qj5rvN5F3YEEnOXLl7uFAAk4sW0TV5RO+h4pUMsK1AuUACTbdGAtAEC4PFwClcSrsWk5f7CAcWqMrqZVgBcx0O9fxEAVCVLEuxIf6WGSPTWXLFniwhNi27DcK9zcY3mbdqRV9+3se4rFHPc1ca8cFODjeD1UEtPLnMNOCrIqV6ezPiUFpIAUaAoF6gVK3KVs40FWrN+I1rsZsVgClQTP6wpDAZ/QgGWAf7PHJFZHjjsDNNnPz1smCaTnPHJcwTFdtAO3PVn2AIhieePpPbwdWCZxhZ5++uluTOImZeHqoZLdB9jrFQsXMXm6pIAUkAJSIB4F6gVK4JE9/Ii1Gzhw4C6rF5P+zTff7CxbEydOdC8IXWEowLY5bLHCCxlYJKaJpAde3CSosMcf1km2eho6dKizLMdyAR5sAUR8FgDCJsqK5Q2z95g7HnnkETd3AP8k9DEGsUpiefTjrhxUhtki1UoKSAEpIAX2pECDMZTACIkbAKXfhgXrJC92YIVTENjeI1a36Z7Eien39AUhCryksd6RYeljWnE1kqRC/BqhCuwZh8UylotMbQCFDO4hQ4a4BCMuv3+mYnnD6kngn+QvgJJQGMIwPDwyV7AzhD8K0/+cchyzqI2vw+pL1UYKSAEpkFaBPWZ5c9IByRy4tzljl03M2ZKFFwDb0eD6JhZKV9Mr8P+3d3cpigNhGEb35SK8U3DF7sY1DI+QZmjoUecbmTKcXKekclLgm/qtZ6j5kwWszrL+PVT+/9rNatCq4D5uCiKXy+UrkBRezOWd2b6rdMdhtqVM+382deanUFkPZkGygxJcBAgQIPCZAg8DZY/VMPf1er2fiNDJFg1Zte9km5q34EMP5Xovv1XQhcrD4XDfYLg/84bCP/naQmU7CzSkv/VyffIz7b3ufZDWc15v+Z9C5d4dPB8BAgT2LvBUoNwQ6gGrh7Ig2RmuzWUzh3LdJlJPZXMq29bpdDp9DRWvW+PHNRMqHxutdsdPobIRj/P5bJh7tRemPgQIEPgLgZcCZcOLHWPXnmMd0dfcKNfaAn0E9N72NJy4hcqmWjTvrgU6rrUFvofKPnIa2bBp+drvTe0IECDwrMBLgfLZH3UfgXcLFCobxre9zLul/93vb6HyeDzeF/m5CBAgQGA/AgLlft6lJyGwvMDtdrsv4tMzufyrUkECBAi8JCBQvsTlZgIECBAgQIAAge8CAqU2QYAAAQIECBAgMBIQKEd8ChMgQIAAAQIECAiU2gABAgQIECBAgMBIQKAc8SlMgAABAgQIECAgUGoDBAgQIECAAAECIwGBcsSnMAECBAgQIECAgECpDRAgQIAAAQIECIwEBMoRn8IECBAgQIAAAQICpTZAgAABAgQIECAwEhAoR3wKEyBAgAABAgQICJTaAAECBAgQIECAwEhAoBzxKUyAAAECBAgQICBQagMECBAgQIAAAQIjAYFyxKcwAQIECBAgQICAQKkNECBAgAABAgQIjAQEyhGfwgQIECBAgAABAgKlNkCAAAECBAgQIDAS+AUlZ5qOcY6E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png;base64,iVBORw0KGgoAAAANSUhEUgAAApQAAAGYCAYAAAD85XLaAAAgAElEQVR4Xuy9CbgW1Znv+wJhVERGxQFwAAXiEKcgSoKImuAEguKMTPFET9LpTic3t5PcvumTmz55bk53bvrGjgMkJM6CmCiiqAyCgmFUwjwIiAMCymae93l+i15QfG72V9+u79tfrdr/eh4eYO9VVWv916pVv3rfd72rXmVlZaXpkAJSQApIASkgBaSAFJACNVSgnoCyhsrpNCkgBaSAFJACUkAKSAGngIBSA0EKSAEpIAWkgBSQAlIgkQICykTy6WQpIAWkgBSQAlJACkgBAaXGgBSQAlJACkgBKSAFpEAiBQSUieTTyVJACkgBKSAFpIAUkAICSo0BKSAFpIAUkAJSQApIgUQKCCgTyaeTpYAUkAJSQApIASkgBQSUGgNSQApIASkgBaSAFJACiRQQUCaSTydLASkgBaSAFJACUkAKCCg1BqSAFJACUkAKSAEpIAUSKSCgTCSfTpYCUkAKSAEpIAWkgBQQUGoMSAEpIAWkgBSQAlJACiRSQECZSD6dLAWkgBSQAlJACkgBKSCg1BiQAlJACkgBKSAFpIAUSKSAgDKRfDpZCkgBKSAFpIAUkAJSQECpMSAFpIAUkAJSQApIASmQSAEBZSL5dLIUkAJSQApIASkgBaSAgFJjQApIASkgBaSAFJACUiCRAgLKRPLpZCkgBaSAFJACUkAKSAEBpcaAFJACUkAKSAEpUHQFtv91tB3cXRH7uk279rOGbc+JXV4F06WAgDJd/aHaSAEpIAWkgBQIXoGdi160ijd+UVA7Gp7UzdoMHlXQObmFDx48aB9//LG1a9fOGjZsmOha5T553bp1NnbsWBs+fLi1aNGi3NXJe/+SAOWBAwds4sSJNnPmTOPfXbt2tQEDBtgJJ5zgKrRo0SIbN26cbd++3YnUv39/6969u/vdrl27nICUqV+/vnXr1s0GDhxoTZs2zdsYFZACUkAKSAEpIAXKr8DORX+xijf+taCKNGzbxdrcMSbvOa+//rpNmjTpC+XuueceO+mkk2z06NE2aNAgO/vss/NeK1qgOoB74okn7N13363yetdee6317du3oHvFKSygNLO5c+fa5MmT7b777rMTTzzRwePevXvtrrvusi1bttijjz5qdMCFF15oCxYscANj5MiR1rp1a3v55Zdt7dq1NmTIEKf3mDFjrGPHjtavX784+quMFJACUkAKSAEpUGYFSg2Uy5cvt2HDhlmTJk2K1tK4AAdcAq6lgMi4gFu0RhfxQiWxUPL1sGHDBgeQHAsXLrTp06e7zl+xYoVNmzbNRowY4QbC7t27bdSoUda7d28766yz3JdFz549HWxyAJyzZs1y5zZq1KiITdelpIAUkAJSQApIgVIoUC6grKiocEyBhZLj6aeftvbt29uqVascR2DkGj9+vC1ZssR5QS+//HJnsJoyZcpRVk+sneedd16V0lQFlHv27LEJEybYnDlz3Dl4ZvGuNmvW7CgGgnuidezQoYOtX7/e1XPjxo123HHH2S233OK8th988IE999xzds4559hf//pX279//+H6NmjQwHLv6dvC72CwZ5991l27cePGds0119iVV15p9erVK0V3u2uWBCgBSKyO995772ELJTCI23vq1KmugXfffbdrGEAJRPbq1ctZIhkIiMm/c2G0mF8iJVNUF5YCUkAKSAEpUMcVSAtQwhSXXXaZXXHFFda8eXN74YUXHIjdeuutzmP6hz/8wfr06WMXX3yx1dRCWVlZ6SAViINtiN0EBPmb+yxevPiwUS0XKAkFhIGAwa9+9av2/vvvu7A/gBaApP78HCCkfs8884y7x+mnn374nnh0CRf84x//aF/72tfs/PPPd+0CVjlvzZo1DljvuOMOO+OMM0o2MksClATFIu4777zjKn7mmWc6AY4//njLtV5GgZLG+y8L/p0EKIFW4jd1SAEpIAWkgBSQAkcr4I02pdKl1ECZG0N5wQUXOK9oroUSsGNRC5ZJDsLqsFZiuMJyCVxi3AL0agqUW7dudaF8rAfB08rx0Ucf2VNPPeXC91gk5L20uUC5bds2Z2ijjvwOblm9erW1bdvWuG50UU6uAS73np6vbr/9dsOKCujecMMN1rJlSwecGPZKuVCpJEBJ/CTxDXQu5t433njDmW6xWM6YMaNWLJR0pg4pIAWkgBSQAlLgiwqccsopJZWl1EB5rBjKXKDMXSW9b98+e/vtt90fYO6SSy6x66+/3rmFawqUuS5shI3+jH8fCyixSLIIuap40Nz65Brgfvvb3zora/TAgMe1MOwB3Swkos2EFX7961833OGlOooOlCy+wXyLifmiiy46TOpPPvmkM+Fu2rTpKBrfuXOnI3uCWzt37uzO7dGjx+EYytmzZ7tFPoqhLNUQ0HWlgBSQAlJAChRXgTQCJRY7mMNb6gBKFv4Sr3jVVVfVGCiPZaHESgj3EBsZ10IZrSOWzeoslLkhgr4HgUnaSXYcAPKTTz5x7cRa6TPqFLe3D12t6EDJRYlRQECExLyKhfJvf/ub3X///S5mMneVNxZNzL2YZata5Q1olno1VSnE1TWlgBSQAlJACtRFBdIIlLiTgTzC72688UZnucOIFQVKYg3JUEMey2MduYtycmMoAdbnn3/eXR9P7YcffmiPP/643XnnnS72kZSKcNHQoUNdOkXqQOwjRjjiHXHTU5brHgsoSalIBp0dO3a4BUh4g7G6EifKIp7HHnvMxVKyPgVD3u9///swgRJf/YsvvuhWaNOBp512mt12221umT0H5l2gEzMwEMlKqC5durjfcS4iEcTKgSAs5sEcrUMKSAEpIAWkgBRIvwJpBEpUw0UMpK1cudKt8iajDHCJNQ+DF7BINhoMYsey5hW6yhsOwnDGSnIOVoBjfSTWMXeVN4Dpc3NX5/JmBXp0lTdWyWjObyCWdhL+Bz+x6Id0jUG5vNM/zFVDKSAFpIAUkAJSoJQKlBIoS1lvXbvmCpTE5V3z6uhMKSAFpIAUkAJSIHQFagaU51ibO/4QetPrbP0FlHW269VwKSAFpIAUkAKlU2Dr9N/YwV1Hr0Ku7m7Nut9kjU49tKmJjvAUEFCG12eqsRSQAlJACkgBKSAFUqWAgDJV3aHKSAEpIAWkgBSQAlIgPAUElOH1mWosBaSAFJACUkAKSIFUKSCgTFV3qDJSQApIASkgBaSAFAhPAQFleH2mGksBKSAFpIAUkAJSIFUKCChT1R2qjBSQAlJACkgBKSAFwlNAQBlen6nGUkAKSAEpIAWkgBRIlQICylR1hyojBaSAFJACUkAKSIHwFBBQhtdnqrEUkAJSQApIASkgBVKlgIAyVd2hykgBKSAFpIAUkAJSIDwFBJTh9ZlqLAWkgBSQAlIg9Qq8+OZ827pjd+x63tLnYmvauFHs8iqYLgUElOnqD9VGCkgBKSAFpEDwCrwwZZ7d/n8+VFA7rr6sm034zT8UdE5WC+/evdtGjx5tvXr1svPOOy+IZgoog+gmVVIKSAEpIAWkQDgK/P4v0+3bvxhTUIUv6NLB3vnj/5X3nNdff92WL19uw4YNsyZNmuQtH6dAdQC3cOFC+9Of/lTlZTp16lTUevibCCjj9JrKSAEpIAWkgBSQAplWIEtAGe0o4HL69OklgcjofQSUmX481DgpIAWkgBSQAlIgjgLlAsrKykqbP3++vfTSS7Z9+3Zr27at3XHHHXbaaafZsX538OBBe+yxxwyI47jgggvsrrvuqrKZVQHlgQMHbNq0aTZ16lTbu3evdejQwQYPHmytW7e2devW2dixY2348OHWokULd4+oK3vXrl02btw4W7x4sbtfjx497Jvf/KZxTcphAV20aJFt2rTJXZd6nXjiie730Xt2797dBg0aZE2bNrWtW7fa+PHjbcmSJVa/fn27/PLLrV+/ftagQYM4XVfjMnJ511g6nSgFpIAUkAJSQApUpUC5gPL999+3p556ym6//XYHY6+99pqtWrXKWRS3bNliY8aMceB1xhln2BtvvGFLly61ESNGWL169WLFLFYFlDNmzLCZM2favffea61atXL3XLNmjbvnp59+ekyg7Natm4PJPXv22K233mr79u2zxx9/3IDDyy67zNUHCL7zzjutcePG7v/nnnuu9e3b1/w977vvPmvevLlzyZ966qkOHKPXpM1/+MMfrE+fPnbxxReXdLAKKEsqry4uBaSAFJACUqDuKVAuoATKsBI2a9bMQeLatWsd0AGN+/fvt0cffdRZ7AC2Ro0aGRZCynJOnEUwuUDpzwPWLr30UtfRWAi51o033mgNGzY8JlB27NjRRo0aZbfccovxb45PPvnEWTFPPvnkL9SH2NENGzY4+OT60XtG6zV58mQH0Vy3ffv2DljRoljxpscazQLKuvecq8VSQApIASkgBUqqQLmA0ruC33zzTdu5c6drIy7iBx980LmcP/74Y5swYYJhyeTn/fv3t86dO3/BFX0scXKBsqpYx+jPuOexXN5YM7EsYoHEnR09qrquB8qBAwc6oMQKGj243gMPPODc3m+//bb7s23bNrvkkkvs+uuvd1bOUh4CylKqq2tLASkgBaSAFKiDCpQLKOfOnWvA5N133+3iJ6MxjN4Syd+4kufMmePiEO+//35nrSymhRJLKBDHvY4FlFVZKAFJ6laVCz7XQkm85YUXXnjU6OJcQJr2YB0FKHHz40a/6qqrSjoSBZQllVcXlwJSQApIASlQ9xQoF1ASW7hgwQIbMmSIgyog7L333nOWu88++8yeeeYZt7CFRTrA55QpU44CyosuusgtjIlroaRcNIayTZs2LjZz2bJlzs2Ou/nhhx+2a665xsEfi2+effZZ57b2MZRYVXFP8/cf//hH69Kli/Xs2fOYLm/qj1sbaykLjrgn/yZekvOIIT3++OOdy50QAEBZQFn3nkG1WApIASkgBaRA8AqUGignTZp0lEbEBwJwWCWxCLIyGqBkxfbq1att6NChbtX1rFmz3KIZVoDjIr755puta9eu7lpYK1999VU7//zz3aKeqo5CV3lzDSyhf/nLX1yc5tlnn+3A77rrrnMJy6OrvLFKEt/JKm8PgtHE5t5CCVBGV3kDrQDybbfdZieddJK7PhqsXLnSrfIGZIFLXOGlPGShLKW6urYUkAJSQApIgTqoQCmBsg7KGUSTBZRBdJMqKQWkgBSQAlIgHAVqApRnntbOFo/9RTiNVE2PUkBAqQEhBaSAFJACUkAKFFWBz7busFt/+P/b51t3xLrujl177EdDb7ChN/WKVV6F0qeAgDJ9faIaSQEpIAWkgBSQAlIgKAUElEF1lyorBaSAFJACUkAKSIH0KSCgTF+fqEZSQApIASkgBaSAFAhKAQFlUN2lykoBKSAFpIAUkAJSIH0KCCjT1yeqkRSQAlJACkgBKSAFglJAQBlUd6myUkAKSAEpIAWkgBRInwICyvT1iWokBaSAFJACUkAKSIGgFBBQBtVdqqwUkAJSQApIASkgBdKngIAyfX2iGkkBKSAFpIAUkAJSICgFBJRBdZcqKwWkgBSQAlJACkiB9CkgoExfn6hGUkAKSAEpIAWCV2DTjg22b/+e2O1o36JD7LIqmD4FBJTp6xPVSApIASkgBaRA0Aqs3LjI/n3yjwtqwxVnXWt3XvJAQeeUuvATTzxhJ510kvXt27fUtwr++gLK4LtQDZACUkAKSAEpkC4F3l79mj0x+7cFVer0lmfaj679t7znvP766zZp0qTD5erXr2+nnnqq9e/f304//fS85xdSQEAZXy0BZXytVFIKSAEpIAWkgBSIoUCpgXL58uU2bNgwa9KkiR04cMCmTp1q8+fPt+HDh1vLli1j1DBeEQFlPJ0oJaCMr5VKSgEpIAWkgBSQAjEUqE2gpDoVFRU2atQoGzRokKvd2LFjHVy2aNHCdu/ebaNHj7ZevXpZ586d3b+BzmXLltmVV15pV111lU2cONFmzpzp4LRbt27uOs2aNTOAslGjRvbpp5/aunXrrE2bNnbHHXfYaaedZpWVlQ5iX3rpJdu+fbu1bds21u+o34oVK+yFF16wjRs3HnVeDGlTW0RAmdquUcWkgBSQAlJACoSpQG0CJRAIDM6YMcNGjhxpO3bsyAuUwODAgQPtxBNPtLffftuWLFlid955p4PI559/3ho2bOh+/+STT9oHH3xg99xzj7Vr186ee+451yFA5Zo1a+ypp56y22+/3Tp16mSvvfaarVq1yllOt2zZYmPGjHFgesYZZ9gbb7xhS5cutREjRrjf/f73v7dvfOMbduGFF9r06dPtvffec79r2rRpmB0uC2Ww/aaKSwEpIAWkgBRIrQKlBspoDGW9evWcle/mm292FkgsifkslD179nQwt3fvXmex7NGjh/s/B8CH5fDMM8+0p59++qhFOQsXLnQACDQ2aNDAnQ+EUoe1a9e6+wKG+/fvt0cffdQuv/xyu+yyy5yVc9euXa7stGnTXFkglWtErasdOoS70l0WytQ+jqqYFJACUkAKSIEwFSg1UEZjKHMVigOUuL/PO+8827Ztmz300EPWr18/9//cIzeGMgqUWDGBwzfffNN27tzpTsXi+eCDDzpX+8cff2wTJkyw999/3/2cRUMAb+6iIs4DSO+9917r3r17mB0uC2Ww/aaKSwEpIAWkgBRIrQKhAGVVFsp9+/Ydtjzi8o6mDYoC5aJFixxM3n333c5CGgVZLJHeeol7fc6cOQ4+77//fps7d66tX7/enQdIZuWQhTIrPal2SAEpIAWkgBRIiQLlBEpc1g8//LBdc801zo29ePFie/bZZ+3WW289vCjHWyiRa/LkyYbF86677nKrxseNG2ekIiKGsjqXN5C4YMECGzJkiHNpY3kkFvKBBx6wzz77zJ555hl3TRbwAJFTpkxxQImL+/HHHz9sFd20aZOL46S+xx13XEp6sPBqCCgL10xnSAEpIAWkgBSQAtUoUE6gpFrA3l/+8hdnJTz77LNdXOR1111XJVCyqMev8saayCpvYJIFMtW5vClLzCSWSoDyggsusNWrV9vQoUOtdevWNmvWLLdQhxXgrVq1cjGeXbt2dapFV3kff/zxdsMNN9hXvvKVoC2WAkpNCVJACkgBKSAFpEBRFSglUBa1orpY0RQQUBZNSl1ICkgBKSAFpIAUQAEBZd0bBwLKutfnarEUkAJSQApIgZIq8OGWNfa/3viR7dm/O/Z9rus2yG467+7Y5VUwXQoIKNPVH6qNFJACUkAKSIFMKHCw8qAdOLg/dlsaNmgUu6wKpk8BAWX6+kQ1kgJSQAoEpcCeNTOt8sDeWHX+ZMU86/SNv49VVoWkgBQIRwEBZTh9pZpKASkgBVKnwJ61M23bzEdi1Wvvcafbn8c+Zd8esyJWeRWSAlIgHAUElOH0lWoqBaSAFEiVAlgmt80qDCZpgIAyVd2oykiBoihQMqAk0zwZ5EnWST4m9r0kYSgHOZtIHEpuJrYnYjsiv90Qe136vE4kFo3mgypKi3URKSAFUqnAwV1bYtdrx8a11rzDBbHLq2DxFdi19FXbPu9xq9/khGovfnD3VtvX7BT78/jnD5cTUBa/P3RFKVBuBUoClCQJBQoBxptuusnatGlzOFnn5s2b3Ybp1157rctgT5Z5NnkfOXKkA8+XX37ZbZpO5nmOMWPGWMeOHV1GeR1SQApkU4H9m1dZxZu/tso92/M2sPL4k+2DfW3togH/kLesCpROgc9f/IHtfn9GrBvMWrnVPqk4EmMpoIwlmwpJgaAUKAlQshH6K6+84jY6z91GiH0w2c9yxIgRzmK5e/duGzVqlPXu3dvOOussGz16tPXs2dPBJgfASbZ5LJxkotchBaRAthQoFCYnvT7Fzul9p13S/7vZEiKw1ggoA+swVVcKlFiBkgAlFseVK1fajh07bOPGjW7T9DvuuMPtZ8leltFN0QFKIJJ9NbFEApe33HKL+zdHdCN27zIvsSa6vBSQArWkQE1gcuvnm+3SAd8RUNZSHx3rNgLKMneAbi8FUqZASYCSvS8/+OADu+eee6x9+/b2xhtv2NKlS51V8q233rINGza4DdM5okDZoUMHB5SDBg0y/p0EKIHWbdu2pUxuVUcKSIGoAifM/GlsQWYv/sA+3viZK9/pyjvcHx3lU+C4Bb+xhhsXxKpA1OXd/sLr7JxvPBjrPBUqnQJ+T+nS3UFXrmsKlAwoTzrpJOvbt6/Tk03ZsULedtttbkP02rBQVlRU1LW+VHulQHAK7H7pO3Zwc7wUMlOXbLEtOw8lST7vm99yf3SUT4E9k//ZDnzwTqwKRIHy7J4D7LLbfxzrPBUqnQIsiNUhBYqpQEmA8qWXXnKWx4EDB7rFOFGgBPSmTp1qw4cPdzGUO3fudIt0gM/OnTs78OzRo8fhGMrZs2fb3LlzFUNZzF7XtaRAShTY9PRQ2/fp0li1iQKlXN6xJCtpoZq6vLv1HmxfH/rzktZNF5cCUqD2FSgJUK5bt86efPJJu/XWW+2MM844yuXtATK6ynvy5MkOMFu2bFnlKm9A01s7a18i3VEKSIFSKSCgLJWypb+ugLL0GusOUiAkBUoClJWVlS7X5PPPP+8W5rAYB3c3bnAOfvfCCy8Y1kogEktmly5d3O/IQ0mOysWLF7v/n3/++TZgwABr3LhxSLqqrlJACsRQQEAZQ6SUFhFQprRjVC0pUCYFSgKUZWqLbisFpEBgCggoA+uwSHUFlOH2nWouBUqhgICyFKrqmlJACsRSQEAZS6ZUFhJQprJbVCkpUDYFBJRlk143lgJSQEAZ7hgQUIbbd6q5FCiFAgLKUqiqa0oBKRBLAQFlLJlSWUhAmcpuUaWkQNkUEFCWTXrdWApIgboClOxRzl7l7AyU76jX6Dibv3KT9f3h0/mKlvX3hQDl6oOd7L35c1x9lTaorN2mm0uBkikgoCyZtLqwFJAC+RSoC0BZE5hcsWiufXtMvITv+TQu1e8FlKVSVteVAmEqIKAMs99UaymQCQWyDpQ1hUk6V0CZiSGuRkiBOqOAgLLOdLUaKgXSp0DWgXLzc/G3h1y5doPNW3go/66AMn1jVTWSAlKgegUElBohUkAKlE2BrANlIW7h6H7XAsqyDUndWApIgRoqIKCsoXA6TQpIgeQKCCiPaCigTD6edAUpIAXKp4CAsnza685SoM4rIKCsGihDWAldiPVVq7zr/KMuAeqAAgLKOtDJaqIUSKsCAkoBZVrHpuolBaRAYQoIKAvTS6WlgBQoogICSgFlEYeTLiUFpEAZFRBQllF83VoK1HUFCgHKdyta2/srlznJLh3wHbuk/3dTL18hbuFoDKVc3qnvWlVQCkiBHAUElBoSUkAKlE0BAaUslGUbfLqxFJACRVVAQFlUOXUxKSAFClFAQCmgLGS8qKwUkALpVUBAmd6+Uc2kQOYVEFAKKDM/yNVAKVBHFBBQ1pGOVjOlQBoVEFAKKNM4LlUnKSAFCldAQFm4ZjpDCkiBIikgoDwiZGi5GgtZcBRa24o0vHUZKVCnFBBQ1qnuVmOlQLoUEFAKKNM1IlUbKSAFaqqAgLKmyuk8KSAFEisgoBRQJh5EuoAUkAKpUEBAmYpuUCWkQN1UQEApoKybI1+tlgLZU0BAmb0+VYukQDAKCCgFlMEMVlVUCkiBahUQUGqASAEpUDYFBJQCyrINPt1YCkiBoiogoCyqnLqYFJAChSggoBRQFjJeVFYKSIH0KiCgTG/fqGZSIPMKCCgFlJkf5GqgFKgjCggo60hHq5lSII0KCCgFlGkcl6qTFJAChSsgoCxcM50hBaRAkRQQUAooizSUdBkpIAXKrICAsswdoNtLgbqsgIBSQFmXx7/aLgWypICAMku9qbZIgcAUEFAKKAMbsqquFJACx1BAQKmhIQWkQNkUEFAKKMs2+HRjKSAFiqqAgLKocupiUkAKFKKAgFJAWch4UVkpIAXSq4CAMr19o5pJgcwrIKAUUGZ+kKuBUqCOKCCgrCMdrWZKgTQqIKAUUKZxXKpOUkAKFK6AgLJwzXSGFJACRVJAQCmgLNJQ0mWkgBQoswICyjJ3gG4vBeqyAgJKAWVdHv9quxTIkgICyiz1ptoiBQJTQEApoAxsyKq6UkAKHEMBAaWGhhSQAmVTQEApoCzb4NONpYAUKKoCAsqiyqmLSQEpUIgCAkoBZSHjRWWlgBRIrwICyvT2jWomBTKvgIBSQJn5Qa4GSoE6ooCAso50tJopBdKogIBSQJnGcak6SQEpULgCAsrCNdMZUkAKFEkBAaWAskhDSZeRAlKgzAoIKMvcAbq9FKjLCggoBZR1efyr7VIgSwoIKLPUm2qLFAhMAQGlgDKwIavqSgEpcAwFBJRFGhozFiyPfaWZ8xbbD4b1j11eBaVAVhUQUAooszq21S4pUNcUEFAWocdfnbnQfvbwC7GudM7pbezMtk3tp9+9L1b5tBRasW6DHTx4MFZ1Vry/3m646tJYZVWobisgoBRQ1u0nQK2XAtlRQECZsC8Lhcknnn7WfvqdIUEB5aLVH9o//tvTVrF9Z161Op7cyqZPm2LrZ47NW1YFpICAUkCpp0AKSIFsKCCgTNCPNYFJbhcSUNYEJj/dtNn2rpiSQFmdWlcUEFAKKOvKWFc7pUDWFRBQJujhy+/7HzZ/6dpYVzhYsd5s/x5XNhSgrClM0kYBZaxhUecLCSgFlHX+IZAAUiAjCggoE3Rk1oHyxr/7d3tv5fpYCu3c/KFVbN5wuKyAMpZsdb6QgFJAWecfAgkgBTKigIAyQUdmHSgH/uN/2IQZ78ZSqHLbJ1a5d4crO2LwDfbQz78f6zwVqtsKCCgFlHX7CVDrpUB2FBBQJuhLAeUR8QSUCQZSHT5VQCmgrMPDX02XAplSQECZoDsFlALKBMNHp5qZgFJAqQdBCkiBbCggoEzQjwJKAWWC4aNTBZRHjYHVBzvZe/PnuJ916wbl94MAACAASURBVD3Yvj7056keI5+/+APb/f6MWHUMrW2xGqVCUkAKHKWAgDLBgBBQCigTDB+dKqAUUOopkAJSIDMKlBwo582bZy+++KINHTrUOnTo4IRbtGiRjRs3zrZv324tWrSw/v37W/fu3d3vdu3aZWPHjnVl6tevb926dbOBAwda06ZNUye6gFJAmbpBGViF5PI+0mGhWfFkoQzsYVN1pUCJFSgpUG7evNkee+wx27lzpw0fPtwBJT979NFH7dprr7ULL7zQFixYYJMmTbKRI0da69at7eWXX7a1a9fakCFDXNPHjBljHTt2tH79+pVYisIvL6AUUBY+anRGVAEBpYBST4QUkALZUKBkQHngwAFnhfzSl75ka9assUGDBjmgXLhwoU2bNs1GjBhhTZo0sd27d9uoUaOsd+/edtZZZ9no0aOtZ8+eDjY5AM5Zs2bZsGHDrFGjRqlSXUB5pDsuPqOFzZ4zz/1AaYNSNUxTXRkBpYAy1QNUlZMCUiC2AiUDSkBwzpw5dtNNN9njjz9+GCinTJli69evt7vvvtvq1avngBKI7NWrl7NEApe33HKL+zcHADp9+nQHlABomg4BpYAyTeMxxLoIKAWUIY5b1VkKSIEvKlASoNyyZYuDyJtvvtlOOOEEB4neQvn666/bhg0b7K677nK1iQIlFsxo2SRACbRyn1Iew3451pat2xjrFtGtF0cMutaGD7o21nnlLPTD3020txauiVWFru0a2qIlS13Zm6/uYT8aOSjWeSpUtxVo++4vreH2D2KJ8M6GZvbx+nWu7KlfHeT+pP1oteRha/LZwljVXLitna1avtiVbfflq61Tn5GxzitXoSy3rVya1tZ9GzRocNgLWFv31H2yr0DRgRJX9/jx4+3EE0+0q6++2rZu3XoUJNaWhXLfvn0l771eI/7VFiw79ILLd0SB8scP3mP/9OA9+U4p++9v+9FDNvGteC/Dizq2sDnzDrm8h93az/7jZ98re/1VgfQrsGXsSNu/cVmsii7Y0srWrFruyl5004PuT9qPrRN/ZHvXvB2rmqsOdLSFC+a6sud+7Va78t6fxTqvXIWy3LZyaVqb923YsGFt3k73qgMKFB0osQyy6IbV2rkHC3Hat29vU6dOdYt0cGGzYIfyffv2tc6dOzv3d48ePQ5/Pc2ePdvmzp0bfAxllzb1bemyFU6Sn35niP30u/elfngVsvWiYihT352prKBc3ke6Rau8UzlEVSkpIAViKlB0oMy9b0VFxVEWyqpWeU+ePNkBZsuWLatc5Q1oApxpOwqJoRRQpq33VJ80KCCgFFCmYRyqDlJACiRXoNaBkiqTY/KFF14wYBOIJM9kly5dXGuwbLI6fPHiQ7FE559/vg0YMMAaN26cvLVFvoKA8oigslAWeXDVkcsJKAWUdWSoq5lSIPMKlBwos6yggFJAmeXxXRttE1AKKGtjnOkeUkAKlF4BAWUCjQWUAsoEw0enauvFo8aAYij1SEgBKRCyAgLKBL0n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CZDaB8deZC271nX6yRMHPe3+x//sO9scqqUH4FNj091PZ9ujR/QTN7t6K1vb9ymSt76YDv2CX9vxvrvHIW+vzFH9ju92fEqsLqg53svflzXNluvQfb14f+PNZ55SqU5baVS1PdVwqErICAMkHvCSjDB0pg8mcPvxBrFJxzeht74ulnbe+KKbHKq1B+BQSURzQSUOYfLyohBaRAehUQUCboGwFl2EBZE5ikxQLKBA9NzqkCSgFl8UaTriQFpEA5FRBQJlBfQBkuUD71yiz7t8dfsVYnHF/tCPhs63Y765RW9vz48a7ciME32EM//36CUaNTowoIKAWUeiKkgBTIhgICygT9KKAMFygH/uN/2IQZ78bq/cptn1jl3h0CylhqFVZIQCmgLGzEqLQUkAJpVUBAmaBnBJQCygTDR6cmWOXd7fr/bo8va26LVn2YV8fmxzWxHZs+tBnP/Dpv2WIXyPLClSy3rdjjQNeTAnVBAQFlgl4WUAooEwwfnVpDoNxjje2vre60NZ8fyKuhh8m/znu3LLGvWYauLLct78BSASkgBb6ggIAywaAQUAooEwwfnVoDoFy6co1NrtfHNlnbvPpFYbJcsa9Zhq4sty3v4FIBKSAFBJTFHAMCyroBlBef0cJmz5nnGlsuMCnmuE3TtQqNofz+tOau+se1PMn9qe7Y+MmHtnzJorL2W5ahK8ttS9MzorpIgVAUkIUyQU8JKAWUCYaPTq2BhfLH0xraou2tY2mXhsVUWYauLLct1gBTISkgBY5SoCRAuWfPHpswYYLNmTPHDh48aB06dLA777zTTjzxRHfzRYsW2bhx42z79u3WokUL69+/v3Xv3t39bteuXTZ27FhXpn79+tatWzcbOHCgNW3aNHVdJ6AUUKZuUAZWoUItlALK9HSwgDI9faGaSIE0KFB0oKysrLTx48fbtm3bbPDgwVavXj17/vnnHSjec889tnXrVnv00Uft2muvtQsvvNAWLFhgkyZNspEjR1rr1q3t5ZdftrVr19qQIUOcPmPGjLGOHTtav3790qDXUXUQUAooUzcoA6uQgPJIh2mnnMAGr6orBaRAaS2Ue/futaefftouu+wyO/fcc93NFi5caNOnT7dhw4bZihUrbNq0aTZixAhr0qSJ7d6920aNGmW9e/e2s846y0aPHm09e/Z0sMkBcM6aNcud26hRo1R1n4BSQJmqARlgZQSUAsoAh62qLAWkQBUKFN1CmXsPLJZYHXGDDxgwwKZOnWrr16+3u+++21kvAUogslevXs4SCVzecsst7t+5MAqApukQUAoo0zQeQ6xLKYEyDYupsuwWznLbQnyWVGcpUG4FSg6UWBjfeOMNGzp0qLVq1cpef/1127Bhg911112u7VGgJNYSoBw0aJCLu0wClPv27Su5tr1G/KstWLYu1n26tK5vS5evcGV//OA99k8P3hPrvHIWuu1HD9nEtxbGqsJFHVvYnHmHVkIPu7Wf/cfPvhfrvHIVynLbyqVpTe67ZexI279xWaxTF2xpZT95s1HsRTlpGJNbJ/7I9q55O1b7Vh3oaAsXzHVlz/3arXblvT+LdV65CmW5beXStDbv27Bhw9q8ne5VBxQoKVD+7W9/c4tz7rjjjsOAOGXKlFqxUGIFBVxLeQz75Vhbtm5jrFt0OG6vrVn3gSs7YtC1NnzQtbHOK2ehH/5uor21cE2sKnRt19AWLVnqyt58dQ/70chBsc4rV6Est61cmtbkvm3f/aU13H7ouch3vLOhmf2Pd06IDZRpGJOtljxsTT6L91G2cFs7W7V8sZOh3Zevtk59RuaTpKy/z3LbyipsLdy8QYMGh8PKauF2ukUdUaBkQLl69Wp77rnn7Pbbbz/svkZTVm/j9h4+fLiLody5c6dbpNO3b1/r3Lmzc3/36NHj8GCfPXu2zZ07VzGUZRiQhex3nQb3YiESZblthehQ7rJyeR/pAS3KKfdo1P2lgBRIokBJgJJV2izMyYVJKrp58+YvrPKePHmyA8yWLVtWucob0AQ403YohvJIjwgo0zY6w6iPgFJAGcZIVS2lgBTIp0BJgPKJJ56wd9999wv3Jm3Qeeed56yUL7zwglVUVDiIJM9kly5dXHnSC5GjcvHiQ66f888/3y3mady4cb621PrvBZQCylofdBm7oYDy2EA5r1Eve29F/nCAZWs+to5tmtpTv/rHWh0dWpRTq3LrZlIg9QqUBChT3+oiVVBAKaAs0lCqs5cRUFYNlKtOu8ve/rBBrHEBTI778wTbu2JKrPLFKiSgLJaSuo4UyIYCAsoE/SigFFAmGD46tcRbL6YhDKMm0DW73mW21A7l8M13eJikXEhA+elpN9nqD+MtaFy6cq39/ucP5JNCv5cCUqDMCggoE3SAgFJAmWD46FQB5VFjgEU5//jaIatksxPb2ontz6x2jHz0yQab+85bh8uEApRbOt9pL678Uqzxf85pre2JZ56rdViOVTkVkgJS4CgFBJQJBoSAUkCZYPjUyqmvzlxou/fEy8k6c97f7H/+w721Ui9/E7m8j8gNUP7kla02c0v7WH1QuWOjVe7e6spe3+dyG//wL2KdV6xCNbG+LrWuNrvepbGq4GGSwrUNy7EqqEJSQAoIKIs1BgSUAspijaVSXAeY/NnDL8S69Dmnt7Ennn621l/cAsqaA+UVXdvb9BkzggHK/3f6fvu8Xktr2ryVNW97WrXjsmLrNpv6xqTDZQSUsR5jFZICZVVAFsoE8gsoBZQJhk9JT60JTI4YfIM99PPvl7ReuRcXUNYdoAzJ+hodp/u3fGB28ECs56Lik/etdberYpVVISmQNQUElAl6VEApoEwwfEp26lOvzLJ/e/wVa3XC8dXe47Ot2+2sU1rZ8+PHu3ICyuJ3SaFu4UKgKzQLZUht8yNh/+bVtvXNf7eDe7bnHRyVx51sk96Yanf9embesiogBbKogIAyQa8KKAWUCYZPyU4tZBegym2fWOXeHQLKEvWGgPKQsIXGh5YblqlzTWBy6+eb7NtjVpRoNOmyUiDdCggoE/SPgFJAmWD4lOxUAeUhaUNMGxSSFS/LsFxTmOzWe7B9fejPS/Zs68JSIM0KCCgT9I6AUkCZYPiU7FQBpYCyZIMrcuEsA+VnL3zP9m1aGUvGeas32ZoPN7uyAspYkqlQRhUQUCboWAGlgDLB8CnZqYUAZbmteFqUc2QYhOYWzjJQFtK2WSu32icVewWUJZvRdOFQFBBQJugpAaWAMsHwKdmpAkpZKEs2uOqIhVJAWRsjSPfImgICygQ9KqAUUCYYPiU7VUApoCzZ4BJQfkFaLMvvzZ8jC2VtDDrdI9UKCCgTdI+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FsSoLzq+va2fc/WWHdfvW6FPfCNf4pVtpiFkoDJ8G9dZhu3fxKrOus+ft++dfUPY5UtVqEkbXvo598vVjVKcp2Q2rbp6aG279OlsXR4t6K1/XhaQ1u0vXWs8hef0cJmz5nnyo4YfIOVo98K2ROaLfx+8spWm7mlfaz2XdG1vU2fMcOVvb7P5Tb+4V/EOq9YhdS2Q0pq68VijShdJ3QFBJQJerCmQPl//+wb1qDNp7Hu3Pxga3vh5edt0m8O7RVbm0dNweTv/+Eqa3VWRayqtmxwko3987O13r6atq1cYBJLzP8qFFLbBJRHelZAeUSL0GBZe3kXMkOpbFYVEFAm6NmaAOVV/dpbn+vjWSA8TPbrOcC+d/uPE9S0ZqfWBEx69G5n1996WqwbepikcG0Dc03aRj0FlLG6NnYhAaWAsqrBIqCM/QipoBRIjQICygRdUShQnn1JhbVu29hOOamNnXJym2rvvOXzLfbGa5NdmVCAsmWnddb+tKbWtvWJ1vG0k6tt37Zt22zSxNdcmR5f7mX/8q1/T9AThZ8qoDykWbndwgJKAaWAsvD5S2dIgTQqIKBM0CuFAmXHSz+0Duc2jHXHj5Zssh2f7Q4KKJucusTOvbRRrPZ9uupzq/hkh4AyllqFFQoJlgWUAkoBZWHPt0pLgbQqIKBM0DMCyiPiYekqBCjbVXayt94+tKBAFsoEg7CKUwWU6bC+UgstXDnUF1mPD1UMZXHnMF0tTAUElAn6rZRA2XznSTZv/tzMWigFlAkGXp5TBZQCytKNriNXFiwfgWUBZW2MON0j7QoIKBP0kIBSFsoEw6dkpwooBZQlG1yRCwsoBZS1Mc50j3AUEFAm6CsBpYAywfAp2akCSgFlyQaXgPIL0ioPZW2MNt0jBAUElAl6S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spqgbJr78H24ufdbeZ7K/N2Qb169ax5/V32yqj/J29ZFZACISggoEzQSwJKAWWC4VOyUwWUAsqSDS4B5TGBstLq2ezWd9myz+rnld/DZNMvVdr4h3+Rt7wKSIEQFBBQJuglAWXdBMpb7j7TPtyyJu/I+WTremu85wT73o3/nLdsMQskAcrabtump4favk+Xxmr+uxWt7cfTGtqi7a1jlb/4jBY2e848V3bE4BvsoZ9/P9Z5xSz0+Ys/sN3vz4h1SfaE/skrW23mlvaxyl/Rtb1Nn3Ho2tf3ubzWwURtO9RN9Nu78+falHp97EM7NW/feZic/ObbZem3vBVUASlQQwUElDUUjtMElHUPKH/4T72s+ak7Yo0aYPKzj7fYv3zr32OVL1ahmgJlOdomoDzS6wLKI1qEBst//8oB27G/gTVp3tpOaFs9VG7etNGWLpxftg+BYs0zuo4UyFVAQJlgTAgo6xZQXn/r6dajd9tYIwaYfPm1F63Hl3sFAZTlalshQDl1yRb71YpzZaH8rxEYGnTJ+nqo48rdb7EmMBWSAjVQQEBZA9H8KQLKugOUHS5e5xp7SrvW1vmM06odNRs2bbC3psx0ZUIAynK2TUApC2VVD1O5oSvL7vwErzydKgWqVUBAmWCACCjrDlA2OXWJnXtpo1ijpV1lJ3vr7UOxbSEAZTnbJqAUUAootSgn1sSqQqlXQECZoIsElALKqoaPgDL+QyWgFFAKKAWU8WcMlUyzAgLKBL0joBRQCiiTLTgSUAooBZQCygSvYZ2aIgUElAk6oxCgPFix3q67vYF1OLdhrDs233mSzZs/15Xt13OAfe/2H8c6r5iFCl0tXE7XaaHtVtsOKUZqnXL2m4BSQCmgFFAWOn+rfDoVEFAm6BcBpSyUslDKQlndFJLlxR2FtG3Wyq32m+WdlGNTq7wTvHF1atoVEFAm6CEBpYBSQCmgLBZQZhm6sty20PKHJnjl6VQpUK0CAsoEA0RAKaAUUAooBZT5J1EB5RGNyp0SKX9vqYQUqJkCAsqa6ebOElAeEa9y2yd25TcPKrWOmWmVd/yHSjGUR7TKMnRluW2yUMZ/3lUy2wqkDih37dplY8eOtUWLFln9+vWtW7duNnDgQGvatGnqekJAKaCUhVIWSlko80/NAkpZKPOPEpUIXYHUAeXLL79sa9eutSFDhjhtx4wZYx07drR+/fqlTmsBpYBSQCmgTANQUoe9K6bU6hxZW4ty0t42WShrddjpZilWIFVAuXv3bhs9erT17NnTLrzwQifbggULbNasWTZs2DBr1CjeTiW1pbeAUkApoAwHKB98sLd9vnNTrOnh/Y9W2j29HoxVNi1AuXTmQ/ZRxaEtQvMdH238wG7rMSJfsWp/X5tAmea2CSgTDSOdnCEFUgWUW7dutVGjRtktt9zirJIcCxcutOnTpzugbNKkSaqkF1AWByi5yqTfzKnVvi0kD6XiQ490TbHjQ0sZQ0m/Ve7d4Sp/wWWtbNCQTrHGWOtGJ9u65R/Zv3wrGSxzs9qCri7dT7B7H+hslVaZt42tm5xs8995z377gz/lLZsGWE572wSUiYaRTs6QAqkCyoqKCgeUgwYNsg4dOiQCSiA0yXH87g/ynj70P2fb0o+25S1HgUITm9fb0MyWr1zurn32yV3tjl7finWfuIXitO8Hj79nM5bFs+gUCl1NKlrawr8tdNU9tXVHG9bne3Grnrec2hZOv52+7P+zxjs/zNunFJi6ZIv9asW5tmh761jlPVAWApMNdzezV16faF1O6W6Dr0hmwaOS7Vf/wY6rWByrvoXGGX75lGb23sKFBnDd/e2zrV69/LdptP84e+WViXZyy1NtRN/v5z+hmhJq2yFx3q1oY79862DsHJu+3zi365mn2a9+fKftOrg9dl+0bHBy7LLVFezVq1dRrqOLSAGvQKqAspgWyl//+tc2d+6hnWYKPb7Wqb4N6F4/72nffLK+Lfw0xixeA6DcuHCHbdn6uTXed7yduP30vHUppMDFp9azuy9skPeUoX+pb6+tjte+QoHy86V7bNPmjdZwf1PXvvqV+euTt8Ls/KK2WUj99nfdPrBTj9sTp2trBJSX925kV99wiu3ZciDvPXbv2mPvLXivqGPyvs4fW7cTD1lJ8x2FAmWb+lvt9HP32DcHnW57KvZbPav+Wd23f5/Nn73AGhxsZC23ne7+TnKobYfUq0m/fbpxo7U+vpFdc9nJ1vmaltbohPzz396tB2zNlC3G38U4/vSnZBbqYtRB18iWAqkCyr1797oYyh49ehyOoZw9e7YDw0JjKHfs2GFcr9Cjct10O7hkfKzT+o1rYe99EO/LEgvlfX93kjVsWRHr2h8t2WTntL3AfjLkl1Yvjukh1lXNDqyfbXvnj4lVeuikVvba4nj1BSgHD21tzU+PV77NgdNt84cV9pP7fmnNm50Qqz75CqlthxQKqd92/PnbdmDTinxd636PhfKhjV+32ev3xyqfhjG587Wf2v51M2PVFzAZtbGHvf5+zI+4HRvthv7N7eQvx5uD2n/pLFu5aJX9eMgv7ZQ2p8WqU3WF1LYjQFlIv/Xo0s72bv/MHvtff2fT14+3Lbs25+2LE5u2thu63m387Y+avN/8uaxHOO644/LeVwWkQCEKpAooqXhVq7w7d+5sffv2jdWuAwcOGDDJ34UehcBkvQ697JsPrbP3Vq6PdZs+3dvZN+9qZEs3LohVvklFK/vxoF8VFSYrP55rB997Itb9651ysd03bq+99k48d915pzazB/7+DJvz4bRY17fNTez/uLl4MKm2HZI9tH7b+/J37eDmlbHGzPJ63exXK7uXbEy22neajbzqB0X7wKFRe6f8zA6ufyde+/acan/aeZ09PjFe+dNb1Ld//unFNvPDibGuf1KDM2zQhcOtfetTY5XPV0htO6TQ8hr027j/+O/29icvWsXuz/LJvnFi1gAAIABJREFUbC2atLJvdL7d/V2Mg7UIaUzDV4y26RrlVSB1QEkeynHjxtnixYdA5vzzz7cBAwZY48aN8yrFF9vOnTutsjJ/YHrei6mAFJACUiBDChysPGj16+UP5QmxyVluGwut8oUzxO0zrJJpy5YSt+4ql34FUgeUNZWMlEPAqA4pIAWkgBSQAlLgiAINGjRwLm7+1iEFSqVAJoCypvGShYr6pS99qdBTVF4KSAEpIAWkQJUK7N8fLx44iXxYJJs1a1bU8Kkk9dG52VUgE0CZ3e5Ry6SAFJACUkAKSAEpkH4FBJTp7yPVUApIASkgBaSAFJACqVZAQJnq7lHlpIAUkAJSQApIASmQfgUElOnvI9VQCkgBKSAFpIAUkAKpVkBAmeruUeWkgBSQAlJACkgBKZB+BQSU6e8j1VAKSAEpIAWkgBSQAqlWQECZ6u5R5aSAFJACUkAKSAEpkH4FBJTp7yPVUApIASkgBaSAFJACqVZAQJnq7klX5bZs2WKffPKJnXPOOUqSm66uUW2kgBSQAlJACpRVAQFlWeUP5+afffaZjR492vj7pptusq9+9auCynC6TzWVAlJACkgBKVBSBQSUJZU3Oxfft2+fjRs3zubNm2dsQSmozE7fqiVSQApIASkgBZIqIKBMqmAdOl9QGVZn018NGzY8XOnKykr79NNPbc+ePXbqqadagwYNwmqQaisFpIAUkAKpVUBAmdquSWfFdu7caU8//bQtXbpUlsp0dpGr1YIFC2zChAl2xx132JlnnmkHDhxwFua5c+caYNmuXTsbMmSItW3bNsWtUNWkgBSQAlIgFAUElKH0VArqCaQ899xzhuXLH3J/p6BjcqoA9P/xj3+01atXW7Nmzezee++1zz//3J599tnDVsn9+/db69atbdiwYYLK9HWhaiQFpIAUCE4BAWVwXVaeCm/YsMEeeeQRZ+kCUE4//XTFVJanK2LddevWrfanP/3J1q5d66DytNNOMyASq+T27dvdAqvNmzcLKmOpqUJSQApIASmQTwEBZT6FivT7jRs3OjfxZZddZo0bNy7SVWvvMgsXLnSA0qFDBxsxYoQ1adLEWSrrwkKddevWuXRJF198cVBxh1GoZKT07dvXrr32WjdoGI9Zh0piRefMmWNnn322nXTSSbX3sNTSnUIdl3HkCX2+rK6NWR+XcfpXZbKpgICyFvp19+7d9thjjxkvgG9+85t21VVX1cJdi3sL6k4bDh48aPfdd597SXPgXh01apR98MEHDjKBTaAzKwdpkn73u99ZRUWFs8x27949qKblWippAzGVuVDZsWNHGz58uOvDrByvvvqqvfHGG669uPYbNWqUlaa59F0hj8vqOiIL82V17cvyuMzMA6aG1EgBAWWNZCvsJNzEr7zyii1btswGDx7sVtiGdtCGxx9/3BYtWmTHH3+83XPPPXbGGWc4S9fDDz/s4vB69uxp5513XmhNq7a+vNywwm7bts0tcGnRokUQ7aO/du3a5dzduLij7u9cqPzLX/5iAwYMsFatWgXRtriVxCPw5z//2a688kq74oor4p4WRLlQx2UccbMwX1bXziyPyzj9qzLZVUBAWWDfYhlgscNFF13krHPHHXfcMRN8r1+/3rkVcbcRuxaS9efjjz+2559/3mjDueee64CDGDzaQ+qZ+vXrO7AEWkg/kzXLJC5+VrNfcMEFNnDgwGBc3byMp06dapMnT3YhCQDlrbfe6mJejwWVBT4CZS2OxXXatGnOfd+0adMv1AXQop0ffvihs7jS7iwdoY7LOH0Q8nyZr31ZH5f52q/f1w0FBJQF9DMw+eijjzp3U9euXd2CBywfV199dZVQiTWP1bakaPlv/+2/OfgM4aBdv//97x0w+4M24DZkVTcWO76yST8DWBKXhxu/Xr16ITQvVh2nTJliEydOdDCNNTaazzHWBcpQiP7Axfvaa6+5fsLFe+KJJ7qPGf6uzv1dhuoWfEs+aLCSL1myxG688UZnecw9aONDDz3k2jp06FDr3LlzwfdJ8wkhjsu4eoY6X8ZpX9bHZRwNVCb7CggoC+jj6Aubf+P+JJ4w14XNimgmxx49erjFHKRnCcVVisURaMZNimuUlzhQzP89VLZs2dJBNVZM2s7/Qziw2L355ps2ffp0B8I33HCDfeUrXzkKhFetWuUssFgmP/roI7c6OhTLMnut/+d//qdrz8iRI12/ME6xINOv9Fnz5s2dBY/+pExobu6VK1faH/7wB9cn999//+GURyx0ePvtt90HADDtk7en7SOH/vAfYsd6Zugr2hete8jjMtrOvXv3umePPvJHyPNlVZ6cE0444XDbQhmXIczfqmP6FRBQFthHuLsBLKx3TPi43rBQMklyMGHiFqZciAtwcDsBlCzSACi9+5S2AZehJsTGFTx27FiX2NsfudZVb0UgZ2OIC3D8win6yK/Ep60AypgxY9zYBCIBGg7c4SEc9Mt7771nl1xyicuQMH78eJs1a5b7vw9H8Ja7NC/AYQy++OKLDnZvueWWKq3e9CHzC/HI3uof+rj0Y4xxyMcMB1Z/QhZCni+r8+T4D7UQxmUIc4DqGIYCAsoC+wlQfOmll5xlhETfHFGo5GU9adIk5xLmZYeFK6QDiypAiSsfCxcvb15+WFmBEl5ugMhdd90VlDsRkCSxd69evaxPnz5uF5nZs2cf5bIHmGkvlrzbb7/duYnTfjDeaBsueVbXs/KXBUS33XabXXjhha76fPzQpzt27LAHH3wwGGs5dSerALGsPGtY7b7+9a87qzIfbVhkfcYBLHj03Ve/+lXnCk+bZZK2LF682J544gkX20oMNvNDNJQCmMT6SrxdtP8oH9q4zH1uPExiYSb91qBBg5zlPNT5Mo4nB6gMYVymfY5T/cJRQEAZs69YzYz1DrBq3769c9n4eDUuwYuOl8Tf/vY3Z1kIdZ9kJnigEhc9aYJoJ7GTWBJYzY31DiA7VtxoTDlrvRhQwoIG4gnbtGlzGLCwFnlLM+3yluZar2ANb+itV0AkkP/++++7RSvRHYywpABgJ598suvLUFz4XhLv5mYMcgD6WNDpTyA6lDbxbM2fP99Zyvl4iUIli4hIv5ULkzUcFmU/jXYwBwLM9BuWSbJcRGGy7JVMUIGsenISSKJTpYAJKPMMAu+mmjlz5mFXIdZJXDas3vZQ6d2ITKC82Lt16xbk8MKahQWSvIu//e1vXawdsAxkAiu4UkOzutIRLCSi/qT+we3Icffdd7sFLPQtUEncJJaTUPIVYi1n4RAxaOTHpO68vJ955hlnDePArQg0A8q0PZS0ToAyMZG4flnMxpafLMb52te+5izLWJE56LdjLdBJ4wN4LKgEvggvwarlLctprH9unfiApj+w6DPWmC+x/tN3HPTf9ddf7xYwUpZ/h/qxHW17Vj05IYw51TG9Cggo8/TNjBkzHIAAkUz07LzBywxLJXDFC4A4GdzcHCGveMatSN6+m2++2YEHEEZ7/RGSdYEXN/3ExE/qGL84BSsJrm9gkjaySOfll192/UmamVAWqQD8WJCBSQ4+cDws+sVHWCqxFDF2+/fvH0yIQtQ9yscNi6fwCmDB69KliwNnxir9hhuf8IyQQKU6S2V6XxVfrBmL1wilYCwSu4r1n/AL5kv/gc1ZIc0b1enPc8UHN3G8/MmiJyek8ae6pk8BAeV/9QkTBS8pYrD8F7QPGGfi+Na3vuWgA0sJ1h9eatEVwry4OUJzJ/ohSdtpGxZW0q3gUsSyhdWElYxf/vKXXXtDsC4AJLSFlfZ+RS1QQmzd66+/7uAfyDz//POdexhIwcIS2oHbjQUcxBL6FfihAHE+rXmefJwrfXjOOee4sckHgY+b5AW/Zs0aBzMhjMtom7MClVgd+UCjv+gHQi3olzvvvNPNk8Al7v2QoZK+wgpL7DztxNqPB4p3AG3Nkicn33Op30uB6hQQUEZWweISZeLzK0d94DWWLr6+33rrrcMwyS4xxAWdddZZzjoS0uFXzV5++eXuRQx4Pfnkk0fBZEjtidYVl5u3rAJZxNth5aJPsSqwRSSWLp9jk995gA6hzfQd8XbEDuIKzhJUYm1cvny5s3ixtScpqfiYA1hoMy9yXu68zLEwhwSR9BsWVdpHvUkpxgIxgKyqmMoQxqKvYxQqo9Zy+uqdd94xdmIKGSqJ1X3qqaccLDMmWTwFSHbq1MmNQ3ZBC9WTE9I4U13Tr4CA0sy9pMhNyMQAkHiopPtYlcmEyUuAeC1vmXz33XddrJp3cae/qw/VEKsrK0mjqy1ZSUssHjGEWCZDPjZt2uRWOgNbWJWjyeT9wiryxBHjxe94qeMSTvsRjU2jv7DWMRYJwwC2QrdU5kIJzxpxoezyw4fAvHnznIWIDwFvRff7yae97/yGCJs3bz6qqjxrhCrwLIYGlYw5rOF4ZJg/sUZGLZV8gBNTmQuVl112mcsaEcriN8CR+ZIYUCzjWGF5T+DZILb8uuuuc7Acoicn7c+N6heeAgLK/+qzY0ElFiC/awxWoW984xtupTMAxkFeP+K7QjiIt8MFhSWWiZIjZFdUVZr7XIyEJ9A3PtciVq9HHnnEfRSwaxHbRoZyRBPqe/glfg2Lif/AiUIlVhSsrtEEy2luKyEVxOLxYibkBBc+ViHAGQ+A37bUu8EBylBiJuk7LOa4TMmM0Lt3bxda492nQDOL+MizCVQShpGbTihtfefDY1icxx+syFjqSJFTHVTi4SG/awgfcF5z76XCwswHKoYEFmKyOAwPDzHYaMA8qkMK1HUFBJSREXAsqOTlRkyehzBO4aWG9SSUFZneSgJYMRFysLo5ZFdUVQ8vq9KxUGKNjOYH5cXAIhbS64SWi9HvgAMkA4p80NAWfp4LlbjmrrnmmmDGJX3o41qxXOEK5iCPK6me6DdyMob6wvbjEc9AdNwR+0kqJ6CZxWC4T9mZiTCNNG/zyRxJdgHCfXzYCNvQDh482H285cZURi2VWNmjO+SE8PL1FsoVK1a4DzT6E5jEMglAk5sXSyWeKh1SoK4rIKDMGQHHgkpcqbg5eBEw+TOJkDYolMPv2IDLCQsIh3fzZw0q/cp82ojFq1+/fu5F9/zzz7vYvFD25vZjy1tdGW8sdiDUghcdLnvAi5c0LzRedH41eyjjknoCjri0WThFG/zhQZNQDKx4IR4+qTxWPMadTydGP7EvOR+r0RX6aWwjH6PEWBM3jocGdzXxoMyHHH6FNy5ujmNBZRrbllsn+gX3tt8sgI9v+o4PNeZJ9oZnAR/9yrjlw5UPArTRIQXqugJ1Hij5asYVw1ZuvJjZLpH9gKuKqQxpEUDuwPYvZw+UuH6j8JwFqGRyx3rHC46V3LzwoulLcHMTB0XoQkgHVlUs5IxNrMos7MCdzwucBUYsNGLxEe7EEHOE8gHAwg0ssCQp9y5RYAtLGAnAQ1yFzxhj/PmtIqN9xLyDdQsrF23GtZ/WI3f7QKytxOxiPcbj4Vd4e2tkFCr56In2aVrb6PvKp4DDcozFlWcKWMzNN0x55lC8AaFt8pDmPlDdwlagTgNl7v7OPu6OYPNjWSpDhUqC5nk5U39ezqQB4vCLWIgRYoLElcOOMaEdwCQuRFYKkx+UtEC8rAmgp21AJm1jO8m0H4xLYu6Iz+IjhzyLWOl4kT/00ENukQrxXMAz8b1YXbHsETsZwgGEAMYs6MDFjbWVXZiICwW6yJnJM0jsITHMuFNDCS0BRKgzbmF2m8Id7K2ULMrBnY2VC9cpHwL8GxBLs5ub9GF//etf3Yc2GSH4kCHWk7FJG4BL2gh40Rbfj4RkNG/e3H0ohHD41dz0Gbud0Sf0Ie2nzcyhfKhisWV84hXguUzjNp8h6K06Zk+BOg2UWEYIjucL07sLASzgBEsPW/R5SyWTRkgxk34BDtYD3FRY5Zj4sW7xIudnvMwALhbp8G+C7U855ZSjFrOkccgDXMCVd7F5mARUaBcrt0Od5HM/crz+QCMxhqw45YWN5QcNsKKwyCiUl3buimdezFiNOWib3wHHW4CiabzSOBajdcJiF92liN/RP8wbwD4fdACYP/jIIYQhlMVTpAAibISP0ptuusmFk/CcAc8eKtllCm+HX0wVyq5T9AkZPYiV5GMNK/nkyZOdl4P2hOrdSPszo/plS4E6DZRMIN59yAuayZLEyRx8fbNVHZY8XOIcWIpCAJXclzZtAbR4OTPxA5DRg58D1ViJeFk88MADqX3JeeDC+og7CgB+4YUXXMwTFsiQYZI+8ZZkPgCIGyR+kpWztBvLMn/zf15yfBiwYMVbm0OYmvyKZ+KQiU3DsuWhEuskL3Fi8BizrIjGMhlCipmoaxtLHR9oWPX8winmElZ08zHAqnY+APhoDaVt9BWQRf/xrEX3is+FytByu/rnxsfyYpX0u+Lw0Uof4fkIOfQihLlBdQxfgToHlEz8TI4nn3yyA0i+un3CZLoTVylf1QALbp3QFgPgciMnGjGTWBCwuPpkykAlLkbcjeRhxHrJC5tFK7iyiNPD3UOb0+jaB6YALraHxI3tY9JI24SbEQgLAfirmzZwqdF3WK7YHQarFosESA+E1Yd+YQzjMgVK0uwqjbYTcAT8sdDxYmYFPi570gXhCvZQyXMZ4uFX4gP5Pv8prlKeKVICAY8+7jWk9vmUVYRf+HhC0htVBZVAFx9APul+SO2krjxnPkUc/cjCSzxXrL4nVhn3tl/QGFrbVF8pUBsK1CmgzJ0ceYkRGA9gYukitx0vbVw4xONhkQS20njQFl7SwK+HCiCLlaNAJKB44403urQk3qoAjOS6hFm1zsuBVba43njppXH7PtyJ9BV94929WBFCXoxS1bjyi6cAe4AEAMNlinULlzBu/dDyaDIGsf4QUsERTQ8UtaaHDJV80ADHuEbvv//+wxZ+oJn8pz62N7QFYdEcqH41N/PNsaAyjXNlIXViTmGuwcrq0yIxf+LVITY7tP4rpO0qKwWSKlAngfK11147nOrC772N9QurJC8/kn/zMufFkNYkvD6AnAmOVZSAJVYE0nnQBoCSxQxApN+OEHDMhUpvESPGC5dqWlMh0S4sr75dgJW3bmUJKnlxYQ0hPjKa6xQrM+EK7DueVgtyVZMRHzl8sGH59x8EvKwZayzy4PBQyd9Y1VmUE4IrONreY+U/xQvAxykxzXyshbIKH5AErphXACzagPURCx2ZIqKxvri/6TN+HuLh9+rGu3HJJZe4JkRXe/uQodDDaULsG9U5LAXqBFAWMjnSfVgZeOHx8k7r4YESwCJ/H/DBxOcnQtpMDjWslFGoxBKJ29v/nBceLwde8ml2FxPvyi4VuIL9it+odStEqDxWyiqfooSxh1sbiyw74fByT+u+48AH0Ask+nAJYBKXPW5sQCRqZa4KKhmbrK5NY7hF7jzAc0O8JyEYxIMSg0zYCB+jHIAJP+P3fAwBknz4+Q/YtM4r1MtbJRmHX/nKV1xsMpZWoNJvaUq2BA+VeDnS6tnIp3N0a0jaRLgC8z8hQWRaYGEmqYFC2Q0tX3v1eylQSgUyD5RxJkdgBNciLjkskkyiIUz8WLF4SePmBihJkEy9q4NKFh0RmxfCSzs68HE7Ee8a3YqP3xP3hEWPF3w07VMpH5piXLu6lFX8Dtc3/Yi1Oe0fOdG2RLfy9Hkko4nJq4PKYuhaG9fIXfTGhxjwCAzj/chC/lO/OQDzJ3ML8YR4bch6wQfpgAED3Acofc8CMVJZhXZEYZJwH7INhBrDG5r2qm82Fcg8UNJtcSfHELqYFzIvNFzUTOZYhdjFAaDyu8BUB5UhtJE60jbcv1jlsO4Qo8Z2g7STRR1YvLDIAl64wvk32uAyDSFwPl/KKj5saA/WH6xC9HdaPwKiL+Zognz6DNhnxTN7PXsLeG48LLkLsfKFcDAusZZjjWTBBtZywi+IeaV9tJ8+w3pJLHNI+U/pR5LokzuS+EGeN1alE9vK334zBOARa2sofeatrrk74NAuLMrsNiWYDOHpUx3TrkBmgTKLkyMvYlyIvLCwiLB6FKsIMEUqmWNBJYOQhRChxDhFgYO6Y5XE+jpnzhyXN5OXNlYTXmwsdsDiimWMhR/E6oXgWoyTsuq8885L+/xxuH5VQSXjjVWzPoQEt6FfQOb7mJc6HwBpheXcDsCNT3J5LMe5e8KT7ogUY6yG9jlSQ+lA78nhA41niZAYQIt5hR2aeK7IrkDoBQdbSPKREMLe3LStqh1wgP3cnLah9JfqKQXSqEAmgTKrkyMuJ1IdzZ8/340lLJGsACYPIRaTqqAS6x1WB1awh/LS9gtweCnTZl7efhcOXnJs0+dXYLZr184BJAs/gG0gjJx/aY4Hpe+8Cz9LKatyoZIXNotRgH5/YG1l4RdWS9JyEaOW9r6KTtx+8Q1pgrBq4RXg4GPOW/RCXA0MWBHDOmHCBPds8RHAQhvCTPCIEFtIfkY8IljX+UBNYzaIql6y1e2AQyxvKKm30ggQqpMUiCqQSaDM8uSI64kXl0+YTGJrv0gFC0kuVIZkKaHfyJGJ5ZV4SHIv4qbK3doNyyQ6cOAaBiaJI+WlntZFK7nTDi/pUFNWVTeF5kIlZXlp84cxi3UZgIwuGAtpSj7W3twsSsIaS9JyskOEGovHMwRUsiCFthJbyAcp7v20plDLN360A04+hfR7KVAcBTIJlF6aLEyOQBZWAr9jCNZJUv1gQcD6g8upKqjEssdes7jG03iQgoRcdsQ8ku8TKyTWV3YX4Yiu5o5u7eYtlQAKL3FyM7JdWjTFTrnbCywSh3Ysy0fuQobQUlbl0zcXKklthdWOeFjiDdGH+LtQLObR9mK9Y17xKavwEjCGSc6Ol8C7gkNsG4v8sJgzpwDGfJx6FzdgmeY0ar6PGFvMF8RZ01dYxNkOE+urdsDJ9+Tq91IgmQKZAUpeYn4XFSwhuGNI4s0KUyxYIU6O0dWzLMrgwDqH5Y7JEbcpEyUvAH5GyhZADdBi1TrpPtL6YvPbnEW3M/N7cvNyxkKJK9vnAY1CJXBNWideflg0gRQsXmhS7sNbiQELYgNzodLnBKV/sKZSZ58kmrqHkLKqOo2xKNMvLKTiQ4jwhOhCnbSOxzjjhiwQxBHefPPNDohD35s72mYfn83PiFfGs8FHHvPLSy+95P6f9tRA0XymLJJiLPKxSlgCH54ApnbAiTPSVUYK1EyBzAAlkz3QyCQIdDFB4lpjizdvpQtpcvTdGd0OjBc1wfI9e/Z0bQMcPVR6ywJgTeJrgCbNB4sb6DPi6EjITs5PgDgfVJK2BItsGl35uZY5vxrdQ2U0wby3tPKCCzFlVVVjy0M/zx+7+ZCOy0MlbSeOF9dpCAdWSODX9x1jlW0U+b8Pq2CuYSW7/wAKaW9u2uefIQ+TK1eudAty+DiNgj/eDsZ22lOpRXf14d98rBHnyse4dsAJ4alTHUNXIBNAyYSIC4o0HVi1cLHh5uAlkBurFcrk6AcWX9XE2pFChyPq8uX/Uajk/1W9ENI8SEnbASRGE11XB5Vpbgt1OxZU8oJmL2sAy/dhGqG4pvp6mASyAH4Wink9CGOgT1ktHIKF0j9zbHcJAOPKfvLJJ4+CyZrqVO7z/Ipn5kYsjsA/llby04Y2d1T3UUMfRg0KfvGbdsAp9wjU/bOsQCaAElcHqTywiAwfPtyl7iD9BQl4eSHgBgYyQ1mVGB1wTIwsOKHuuFP5fy5UeksJ56XZSsLLjBhQUpDQV1it+FlVW/JlESoJxeCFhpU5ZJjkIwarHC9pQhPoR6AEa3oUJkOdOOmjiRMnGhkEiBvEMsf/CZ/p2LFjqM1y9cYyyfPGNrPsAIMHh49V5paQMkHkdgLzCB81ZBQgswWhMn7veO+loox2wAl6+KryKVcgE0Dpc8PxN7DCi81vL0hcJUCGG+fSSy9NeXccqR6QyOTIS5sXGn8DxqwkBSp5sRFHiBsfy0LaYTnqjmKLM/4AWFhJgKvqoBLXFcmvQ4Aw4Iq0R8R2Ejvoj1z3dzADMVJR+hBrI3GRQCWHzyPJh4xPuB9i26J1ZlXzww8/7KyqwP+VV14ZepOOqj8hFiScZ07h+cvCtoLEydNnzJUYFfjQiW5hyk4/PIOAcyjbe2Zq0KkxdUKBIIHSW+RYlYi1jolx/PjxNmvWLNdp3nUDkBGM7fOonXLKKUF0KpMjqS5Yxc3B1zaWHyAyGlPpG4Nbn4UC6JDmI3fLul69erlUJLhBj7UlH/BM3FooueLYIeXVV191FnEW5RCXBmACl6FDpc/nxyIwv3sRFq80rbCv6fhnnJEtgNhj2gM4E5/MnMEKdVYLh3p4NzcbA9x0000uXplxyjaRIa9K9/1BHCuWR2CRMAUfA5obU0l5+jaEGPNQx5rqXbcVCA4oc/dAxi2F9YrVsd7KRZf6pNhMKrh2WJgTQgJlrHY+JQkvbayu/IwYQyZCEkJjqQSUSbLst1tMq/UuuhNFbrxn7kruXKj07U3jI0pdcY0S8M/CIsYWHzijR492rjdWypJkPd9CnTS2rao6+RRNWLf8tntAGLHKS5YsOeweJl1SaEc0Tpnn7IYbbnBggjeADzg+DELZZaoq7XkG8dIQC8rBmMXySvox5hI2AghhVybawSp7LMd4Z/BckN6I+ZK5EOtkblL56C45tJ1UalgoQ3gXhPYcqb5SIDignDt3rlvNTTA5Vh/+eDDBikAKFtzcWDGZYIifwWWVduudH4rsQoFLERcN1jtinUjsze4iQAr54DiYXFlgBEimdXKkjiy6IVE5FlYsJIAJ/cKLGovlsaCSNqbZze3j7Egf47d69LGEjD8ABBDx+x+zkp2E0Rz8jp1G0jwmAWbyRvpFNKRm+u1vf+ueK1Zws8MNR9Q9zJaDgFhIBx9rAAr5Fom98zsw4crH+0HML1ZKH5oRUtuAKf74cBk2RPBhGIxV4BkvDoAZghUWSyS0u11hAAAgAElEQVTwyEF/8MEdBUb+fayE+VjSOdK+Uj2k8aW6SoFcBYIBSiYLYBJrCJMgsMFXKRah3LyFQAsTCICZ5pd2VcPRbzvIlorAFjCJyxtrHS5H2swXdggTIy9rLCNYQTjoCyzFffr0cbkjvSWWlzcwgmUPVzG7jPg0SGl9ZGkbq7ZJas3By5mQBBYCYLUDJMmDiluffwOULBSjT0na7vNrprF9vLhZZMMe6vzBCkS/eQ+AX8zhP2QIz3j33XcPW2XT2Kaq6sQHDfMH8MzWgoxDPnpwBfOc+YN28kFEKE0ohwctXMG4gHFzM14Zn+zBzTyKW9/HwmK54+M7zQdtwsrK3MDzRvw4C4n48PGrt6uDyjS3TXWTAllQIBignDZtmotFY8Jg4mMC5Ah5NbAfQMRKYmnE+ugtlPwfawLWESyTWIoeeeQRFwOENSEEoKR90a0ieQlEt0bMjamkPC8+4JKXRAgHkE+SdvqFegOVPlE5IMIiMcIxiM8jXMH3ZVrbhgWSWGSSWXtrFvBLPj9WAxNXyIEFHbAErIEy3P1AGZb0EA4Pk4xP+g4rM/DMgfUO8CIWlvZxYA0LyUrJBxs7Ty1dutTVn1jJ3r17uw8FxiRQCTTTRrwF9G+aP3KiY4o+Yy4kHIhwEz6+BZUhPHWqY9YVCAYoc+OceHmfeeaZX4BKXuis8gsFuPwiG6CDlxpf31juAGXi0Zj4eUm/8sorLoehd4WHMjBZaYllDiAGOmgnLy8skRzRFzvxsGiQ9hXrUe2rGpeMQdzbWIcANI5cmE5z//HRRpocXMAcfpEb/yaEgRXslPEH4BxSnLIfczxj3u0b3erTt4u+Y6EHH7IA2uDBg90WqKEc9BEfMoAlbaatpOsCyJg/2UjAA3QI+UGjuvuNLPjoEVSGMiJVz6wrEAxQ0hH5oJLYwwEDBgQBJEz2wCSWV9xPvLw8UBGX5tMDRQcgAJ3muMKqHhasPbhQeZHh/qbNHiqJ3cLKQHA9bkessqGFKFQ3LgGW2bNnuzalZWvIOBMa8EFaGSCKFzZjFaj0MaG4GrFs8Xv6kkUsX/nKV1IbyxttcxQm8XTQN7Ql6vLlWQSSvUufmFgse+ShZDFIWg/c17jrycPLc8d8QfYHPtCYZ3ALexc3ngDmkrRmT6D+6B+dDwh1+uijj5y1mLmiOqjkQxbLZUgfAGkdV6qXFIirQDBAiXWLyYW//c4xfHFHLZVxG52Gcn4yxFVD8D/uRIDZQyUTP4DMzynDC52XHouR0n7gSsOiunz5ctceXtxY7QBlnwAbCzK5KAFK3MDe2pz2ttEvxEOyuw/j0cOUX6FOf4U8Lr3+wDDjjo8dxiEveA+VvNgZhyGMxdzxRLw1Hza4gIkLJSbPwyJxyj7uF6uXj38FoNl2kd1/KJPGI5r9wkMiYzU6Fj///HMXR4kbnEVVuPD50EvbAfTzQU0f0Ec8Z37rS9pE+4gLBRaJ3WWRZq6lkjHKx44OKSAFak+BIIDS7zWLLMCH310l1Jc3wPW73/3Ovbxw/5L6J5oKKETXrx+yVcVF8kLw6TqiUMk5IVldc1NWUf9o27IGlbQvN+0RC6b4CDjnnHOcBYiclKEdUesXzx2rn4lVxrtBPCxWML+7CtZKYBLXN3OPdxOnrc3MhViVSVJO2AiLEkn0zUdq7laYpH4inIYPurQd6O0X2FA3+gFwJGaSuYPxhlGBv4FKLONRqMSKTHvTanlNm96qjxQopgKpBEqAixXauDw8TJIgOrrXrHd/83LjSzukuLtjpWAJHSqBDxZt4ObFssC2l+S6Y6ERcaDEtmIR4WXnk9Czo1Eo8a4+ZRWWK1aqEyfpXdoemD1UstAqVOs5/Ui7eP4uueQSN98Qv4ulEksQL3Ne2qG4ExlvJPLGMscc0rNnz8PAwUcd6ZBIwYXFlfnEw6R3t2IV4/dpsHjxwca+4ng1yCLgYx8Zm2QXoO6MT7w4gDH9xGI/2sWisBCsygA/YQi46Tn4eOF5Is4V8GeOwWqcC5XEipKOK5RxWcwXua4lBdKgQOqAktQxWASwBuCWwR21bNmyo2DSC8ckz8svFCBhBxy+pnmh4dIhtpC0M1hG/MsLAGMRS2jWO+rLixtrD8D84IMPupcYCdhxu7G4iLgnXmih9FfuA4r1ilXdxJ4xNlk8hWuNcQh88TIHNNGBn4eyajbazqhFEgsWK7eJcfUxv+QUxRVJCENa859G21OVxRx3NwtsGI98mNKP5KH0fejdrGmYoHPr4POfYtnHEumzIeC6J8UYfcXPePaASfKCPvXUUy4lVzR/aBrbFq1TFCoZeyzi89ktohskRKGSjznmGh1SQAqUR4FUAWV0pxEsV4AWrhzcTeQbC20lYlVAwpc1CzT40uaLmgNLHjDCS4AULEAXlhMmSEAshF0sPFBSf1xq9B/wzATPi4++xQVHHBqLO0I8sIwwHtlZhNXOHPQPCyFY+QyQ4HLDFRdK2qNoyqooTGLVIhwDF3eoB+CBpQ7LP/MHkIJVmZ97qARI+OjBA5JrmUxju/l4IX8krncgEigmUT5eHZ4vVnBHLcjEwAKULGQhZVdIruBcS2W0f6JQWdUOOWnsO9VJCmRdgVQBJWLjluJLm0kCVzYxQaEfWEHITYgLCuigXVgSvFsnmoKFlwHAwmpoFn+kPeEwkz7uUVaNEnbgE7PTZz4WFDc3L3Jc36EliI6OPSyvfNRgMWchgId9+ol2k7Qct34o4Re5KasYk4Ayz2DoMEm/4REAsnAP01dYV/0CDn7voZJ+BTpx74eSZYAQBD5IGY/sz42ngzb47BC0gw9Tb7WL5n8NaT7NB5VsxUgMutzcIfWq6ppVBWodKLHC8ZUddQfibuJnTPwEZft9Z33OxRBca8caILSHlZU+ZhALll8pyu+wWAIjWBiwHhAXhQWT3Ud4seNeTetCANrsE84DUT7xs99RBTgmNRDuX1bX0r+hpD0C8gFgVqsTN4iFB8sjHziEJBCaQIJo3L9oAFCnOaVMdHxWl7IKqMSanNa94eNMxHzAAcssPMGdDTgCi8wrV1xxhQtXIKwGKxcWWPoNj0EIB31HqAwxyePHj3e7h/GcRaESaGaVPgfzLB9xhCik/fA74QDKzIc8X8wXxNNHYypDsCSnXWvVTwqUQoFaBUofz8RXJwsWeEkT24NFkpcA8MHkx0RPLB5uw/vvvz/IWLRoZ2ElIGCefHZAY1X50Yi7w9pAag/ipADNiy66yEFMGl39fAAAVaTzYPUlBxY6oJIXHAsH6Ft/EPNFUL3fi7wUg7mY1/RbKDJW/eH7jnayotbv+xxS0nLaki9lVSgW1mP1N6EJuIWJhQSo+CAjFhtQJg6PDzkfN8kzRghGCK5gH5LARw6gRVyh35UpCpV+MSP6hPRh4MclfYGFlRya3vJYnaWymM+9riUFpEDNFahVoOSrGesVcT64QYFKJjy+PnFH+YTCrEZk8l+zZo3bLqxfv341b2GZzmQCxPLKATgDYPmgctOmTS6dEIBGMD3gmcYXQjR9Dn3FC5u8jMR9eqhkQQcfEOwDjVUPSAnF0ky/8dKmP3D98rLGyoyr28MjVkt2wsF6wqraUBbgZDllFeOScUjMNX3n3bw+qwJzCh81xPhSjn+z3WIaP9iqmrZoH3MI4AUIMz9wHAsqyzT11ei2eDCY+3gv+MVGhCzg2cF1j2WZj1HeFSRuV9LyGsmsk6RASRWoVaCkJdGt9jxUAlxM+ixuwDLn9xCmPC44VicCKqEcuKRwr9FWDl5arFoHqKqDSiyzJAPHJUf8YVoBjPZh4SGNChZkJnp+hqU5CpUhWrqiCZSj8as+HRBWVwCa/gzBqpX7zGQ1ZRUfo8TTsTiKIxpa4hfn8Gz5g2cSK19oGQf4QOPZY47E2oqVMvqBx8dP//793UKdNB88T3igPMz7fKB4Mm688Ua37Sex2X7rUuZD5ho+6AibSmMOzTTrrbpJgdpQoNaBsjqo5HfE2xGjhsvKbxMWkpXSu/WZ9IgBwhpCO3z8YBQq+fLGStK1a9fa6OvE9/AuXqw/hCQQo+aBkotnASqjaWYA4ujiFP/SA0JIi8THTmgHL3KAJGspq/LNK3zokPYJ7wgfBOxwFEKKGdzcxEnitbjyyiudtZyYa+J2vZUSKPNQiVcn7Xl5GXuEIAD1/AGSAWDGJR88/iAEimwRWCmxYHqADu2ZU32lQF1RoNaBEjcGX9dM5qSYibq/sVT6g5hCYglZGIEFjHx4IXyVAsPsI4sFC1D0kz/tikIlgfO4s4nfCsHl5kEEtyFxrlhaCWFgARELAvxLjRcFsaLeMhuiFehYUElqGVLM4N7mpR0CkPiPNECDhSc8Q3ysEWfIkYWUVcwVgBfP07E8IKFO6MAkfcWcyQcO4T+AFh90fHxHIQuopFyak5djcQQQX3rppcOeKJ4nPtz4UJ04caKzXGJEYDEVbWLlOqAZ/XgNtT9VbymQZQVKBpR+pSXWAO+6BSZ5IfOlzZ98k3905xXiLYkrTNOB5ZEJL+o2Y3U2ya/9il9WLLISmLguv/CIFCa82NElrW7tqM7AJCvOgWMsJMQ4EU/oczFiKbnqqqucu54yBNIDlehDWawQoR1RqOSDhlWyq1atcrG9Ie0S41MDMfZY6MAKWbInEF6ClSvklFV4AYAtxibtwCPAhxzQUt3HaghjkXmFZ4kPNT4EiOn1ITQAJeMR9z5bDxJPGMJHqdedvgIccWtzRHdA4/9+tTfvixUrVrhYetzgvDN0SAEpkF4FSgKU0T2Nr7nmGrfaEnDy6VaisWnVQWU0CJ0XRZoSfPuV23xVsxqRr24mPcAR9xR15aWGBY+X+Pz5853LDR34GWVDeAlEt75kGOOiBxh5aWOJpU+jUEKsK1YTXoZokcYPgbiPY+4uK+S7Y+yGskuMtyqT/9TnJPS7wfABQLxoqCmrojGtLIzi44XUQP65yvexGncMlKMczxMWuYceeshZIUkzxoc5zxP95cGSuoWY1Jv6kyWBNmJRpb1ApffWkLCdD3N+R5wyzxwL30LJEVqOMaN7SoE0KFASoMxN8eChkp1TSCcDYDFJ+CM6+eP+8Mmhcaky8fAyBFKI2UvLwUpg3Lt+cmfiYx9ZLAa8tPn65iucnxEfxEpMYvAuvfRS96UdAkx6awHgiEWLiR/rlt9DmP9jtcN6QugCufFIc4QVk3goxkFoC6pyx1d1MZVpGYtV1YN6s6gBlyluUqzk/gOA8tFcfqGlrKL+eAFY+MbiG7ZR5OC5AzqYN5gzABI+6lg8FlL+U5KWs5qZzBCAP33lPRl8yAGW/J52Rhc2pnk85taNuuPaZicf9ohnrvBQSSYCYBOY7tSpUyozXYSkteoqBWpLgZIAJZWvCioBDiCMSQLwwJrlwYoXIC8IYrqiux4wqQAoaYwLAqZw4TPx+3Q5fmUzsZ9MlNQdKwLt8Inaa6tzi3UfwNFDJdekHdddd90XoJiFD3w0kNaDl0JIruHqtEozVPrFGKTdIg6NNE68jB955BEHHCwcYgER4BG1KudCZSgpq3w/eW9H7sepd/HzEQdIe1gOZUU+8wSp1XDzcniPQO74pC9x9RM6E/JuYtHtPvkAINE8oQznnHOOc+Uzf+qQAlIgDAVKBpRVQSUvOyZK4tC8RQF3FYtx2GkEK0ooia+Z/IiPxG3Iwf/9VoNAZdQlx+/9Nm9pzCuZO1R5CU+ePNm9sLAa9OzZ003s+aCSlzkWZaxELNTx1towHoXqa+mhkr9xvwEraXDBASDk72MVLHkXSbtCvQixwCrOuIwm745CJVYvYn35gAslZZXvJW+h9Ds0+Q85PvKwSvK8+R2pQht/ABUf3jxPoSXNR2vidZkX2Q6yKk8MEIn1nPFHmAIHVlk+wBmv0b3IQ+s71VcK1GUFSgqUuVDpY+2ARiYNLFq84Pg3blRe1CEsUvEDBmgEMJg0sVTybw+VgDITKy9qrKu0OYS25cYNRmEYS2t1UIm1jDbzEgzFpV/Iw482uBtJspym9mGR5CMNEOGljGWHhRv5oBLw7NOnTxDjMrefAGlWOhN64tM74QHBckl4RjROu5A+LldZrMmk08HTwQc2Fv4QoTIaPx+Ni/S6Ri2SWFfJ3oEV3W8HiqUdw0IoccrlGi+6rxRIowJFB0qggq/PN99804EiL1/inLB4+VWlLFhhpTMwiWWFSYgEvWkHLiY9Vi+TQBkY5kUGCNO+DRs2HIZK4BGIRAviQUPZRcUngCbW8/rrr3f1nzBhgoNib2GNQiUWyFC2rUvjw1fMOgHyABZQ4uPqqoPKYt67tq8FQAP0PIM+mT5w7Bce+bRO6JD2g2eMbAms2PYf3NSfRYh8mIUGlbSBXYiIq47GRdJfUZhkjozmeE17P6l+UkAK5FegqEAZ3bEhemtWxxILBGQClRzR1d/5q5mOEn6vWUA4d9UsK9lZmOItldQ4Nx1GOlpx7FqQpuPhh/93e/fOWtX2RQE8X8PC0kIQwcJebARRNGVKKws/j8XtfRQpVNDGRrAQfGBnoYJWxtKv8Oe3/0zZ99xzTh4mJ3tux4JwJTfJWWvMvdcaaz7G/GfQy0T4eQvoZVbnojGpRDrJmXTJTZs69oedH5Kv6EuqCDu4lLHFolzO3EhledARSN4t7yKvrOIOg/br9vZ2m9QZudYIJRIp9eDDhw9DpKPUEti0SCUPrOLEqQvqryKV7GOtUmlCJg/7xufng8D0EThWQsl7Z/PjbZS/hHQgJIimXC2ERHUiUsl76Wd8r8MoCRbFC7QVrbH66o5lgHhPeBu0T+S5nCrhsukLidLu48lhI2tTnc0mcpsUSfEwW8vu7u7gqZQ0z5ZITMbpIIBEEYZGRniMyxtObN2/V5FKmo2qhkvG63Rmf/RPLTL569evIaRtLVOPaqxbrTQFtnKRQ46RSO+ZfVTRYuUgS2UQFbHecfOHoyN58r+5jlRad4dc8pNHKZ8QBOaFwLESypcvXw45TLyRqvTqZm1zJG4t7OHAE/62oZDP6XIgOMzowiFfwtgqma1VazCV6cgzktmhf/W4alseky/hQ0RZTlrZzsbPI4LAIJr+37jAY16vQq/VLOqDIlhFFJdpMPJU0kclvdXhnXPB+f79+yAtg0R5FhV8aWXalUxWvqdLgHeQOoT3ir3IGtlTikyKElR7QuknHce68HfH9WTOQSAIrEfgWAllSXkIO9ksbf4KBHS4EQrmvaNLSBeuy3AICK8pskEoq0e3CkxkkpCyQ4A3D3GmM9lhLBbfVOUy0s9O9+/fHw5xlwN2lBfl33Ux6LDGuc1x3JlJ0Yb8wZKXkW/Hc0wA21il7doBk0WFBM+cnELqA9bbUT1AugzvI3Lsi1dyZ2dnUIpQ6OW9Q/TLM0l+SwSkyHMHu5mjYikds+whUp1EMnjSl+VUdllT5hkEgsDBEDhWQsmjwIuAiAj1IpPygmwwDj/5XsLcU6qQXQeTQ5ski/+SZCESrSOOUfmRNtDKmxS26hIKRk6EQD9+/DisR7iNh1IuVxXnsFsNh3rHvtwHew2m/1PLOjNJRZBPR0KHXM4yUrlM23Xqq9UNRmMAUQwXUx5yHjvPX5f+6WOMeeq+ffs2eBwVTxku3QTZVXfrVe37IhyK/IT05cca0hi66EwixlKcEH8DQeZMQJLlhoZUTv3Ny/yCwJ8hcGRCWf1WycjY9IVC5dsJ25DtKJLCs8fLJ3SFlJGD6DB4eKxFniEpIIeZQXTY4WDUgQeLbkVGSCPviMOat7UKAYpUCoFrFanQiNfrxo0bLQ/zDs/aQea4qjOTi804/C2cSgNUD2SkhaJClwucMLf8Y8VgLjiIiGfTZRTh6k4qEeUqSqQXWt17ynvpnawxvpAf5Pk47Z/5+fPnEL5XwEd/0v7homN/cRnVgpX6B1KJaJaz4bTnnc8PAkHg+BA4EqEc5+CN+zgX8eL1evXq1bCZGELcwnE8lB2GsLbNkRSQMe4j7mAjGC3MbX0OcN065INOQeh6P3zZyxrMHSFGNnhErJeEkxxQmz/SzGPiK2MaCKzrzLSYU2nGnVQGPI8uOO/evRvAHneI8Sx2J5WVosBOwsG8eGNSaa9BNoX0dRLTjUpVd5dR6U5azUoFMlRzu5Ras65ZnA4u6QbnQ4dc3i74Z55BYAoIHIlQ7u3tDa3dEBLyDxUilfQvZHPlypVhE7E58lAqCOjiJSmjjL0Gy7rcWLNDwfo6EEnrQpQfP348kEXEEtF3AAhLjUllYeACgFzyLmecLgL7dWYyO+9cXXY8szx8napphX9VPbvYjFMwrG1MKqXRuKB2ee/YpciTfVBO8iJBFglQ8NdBO3PZm4A4ciSIZChSrFFEk+JF185Fp/vm59ODQB8EjkQoka1Hjx4NnjmVpXLxhIaFfcnN2Dw7Ea1V5tqPVPYx89ZAfitcz/PBI+QQI990+/btLb2Px4Uc4zaSndY557nu15lJ6kmX1qWr7LQfqVQcxtvVgSgL4dsb5V7bE7UwVbGNVI4JsgubC0PlKXe8wCm8oQe6eBEQ9pY7yjvpEpARBILAfBE4FKGstnq1SahWJDkj/ItM0kmrqsW7d+8OmoXdx1xIpfATQikfkmg5zcnquz0WGUY0ERcHdhcPUPdnbNX8596ZyX6ChHjHPGvyPREuxHiVp7KTrUu0fJwWNE5DGJPKbj27RWh4ktkNiWRLTRHK0+qSKn0Goda9SQESz3JGEAgC80XgwITSpq/yEPlwg1b9LBfIhlLSFvKAtH/jJVGd2MGLcBDTzoFU8pKQIRGOkjTvwHbQsaeEesUPLgRT78JxEHvN5Wfm3JlpLA0kD5mHzld5uNiwK6n0XtGllUdunXKwXcJ1ibHGMamkElEatqI6Ux/WJs/VRaCKiBBHLVhpnI47hVkLz+yynt5TX2fmFwSCwOEROBChrNAN6Qe3TLdNG2S15UNCyM0gJTYcIam53UYd7m7bkuW7dBoR5jZnoTS5WTyULgDC3JX/ym6+j1Teu3evbQ7X4R/9af/G3DozLaLtgmP/kFtnP+HFQiA1PpC3K/pR4W/7S1VET81q0kSk/6hAlz/u/UIkNXng7a+CvnEf60VSObU1rZuPfV8etj2EjdjNPlNV6SIgGleQEPIz8umdBYl2dLJy5hoEjobAgQilP00GQiWw4g0bvm4qizdVmwrJEvl4c6zgU6nJi9BhbeUlEdaWs+VA1vZSpbCNHulXuFEyTw6CThqhR3vc+/zWnDozLUO9tCZVc1MSsLe4uErHoGPr34Sxhb/tK1NtYYo8ityo2Ca5JXpT1c3CwONK7kVSaZ9UFNeFbPFI8kAqKrJW1ejWKPKhl7q8a6lOPJUZQSAI/H0IrCWUvHIvXrwYQtqSqssrqahDSz7kyiZT3TpsMFPd+P8m0zqMkUeEn32Eo9hvsTtOYSLMKEWhQ9vIuduRV8uFhWLCHDozef4QLooBRP95Xu0fRcSQEATScFEl1s5T6fc8k1MXMkd4vWcuZJ8+fRo8/4ji58+fB8mcVaTSRc56RQi6jOqg5RnV8YytDM+q/EkeZWuiGpERBILA34fASkLpNj0W4kU2eB+JDqvovnbt2tbVq1f/PsQarNjGzjOJQMpP03u8BOVJB7Gry4GhEOL69evtq4MbmGXfKbKXilg5rkjJ06dPW3dmQjyeP38+tN7zHApnu+wgigavZHn9edA9ozpRyc+rvLsO0QBrefv27VCQKBpgn2TDdaQSDiIFnQbij+wrJlKESeWj7PPw4cMt7SLHmr2d1pa5BoEg8OcILCWUNrsSvKY3Kcxt87Oh8BjImaFhKLzR6Yb953D1+Qt6BVeCfDyQ07ebd04XEeLW3jWk5OLFi4NeYefOTIuC66IdlYNcRUdyCq3Zl72l4/PKfjRA5YaW/daRyuk/kf+fYUWgXAboCVufvGxDPjliKR0K0XQ+aD/bSZC9ix0yzyDQAYH/EEqb/LNnz4Ywtw3xzZs3g0dre3t7CN8IVVU/WmFULbS6iZZ3MMxxzDGk8jhQPPm/ocoX+eetq1GkhAfZAd61M1N1iKm0mHG/8WrfyrPn53i75FPSK0Qqu439SKVweLU27bA2Ifzd3d3f+z1CKaTt0qNF5lgOie26tZ/tYIPMMQh0QuBfhJJ3AHmUEyRcdfbs2a1bt25tPXnyZFiTvEnkEanUFWFnZ2dIOs+YLgIhldO1jZlV/plwt842Fy5cGEKn3q+xp4sXr1tnJutDOhAQxSrSLBSFjUll/YxLqr1FaLzzWEUqVUOL6tDt7TAU3kib4aFUHCV/UhW7XFFng+dTnrbvW5cOOZcuXWpRsNgB/8wxCHREYGnIm4QMSY8fP34MRTZCGL5HdFjPaqPC4h0X/bfNeUwqz507N1R8d+zGMUe78U7SblWc4sKGUDnEeSUXSWWXfMJVdhqHv61TWP/r169b58+fn5XM2CKprE5UnZ5fua+vX78eqtCrN7f5I5Ny6EuKrNOaMtcgEAROFoGVRTl1C7WxVIg7shAna4yT/OtIJY8Cj3PXfsEnic9p/W2eK8UpPHklxWIuSKX8SYUdJfM0B23XxZxKax0LfZ+WHY77c4tUCvV3VFCoIhspTZcvX/4ND2+zKNbNmzd/OxeOG7v8vSAQBHoisK8OpTAb6aD379//rhgWCs8IAkHgzxFAHAnLf/nyZfBSIpUUFXRQ4bl0EUBOiHuTaumYW7iIElKpgEVeKC1Uof65dNUar5XdpCooaOk2VvXm5jUnhyTHXpV3RhAIAkGgENiXUNYPaqvIa3nmzJmgFwSCwDEiMC7KEQoWTiT95IuGqAKIvb29aPwdI+b5U+sRqNze6s1NgN5Fh+dSfuWdO3e2pM9kBIEgEAQOTSgDWRAIAieHgND3gwcPBu3QGkLB1BW09pNryHuJbGYEgU0gMM69/n1gpDf3JqDPZwSBlggc2EPZcnWZdBBohIAQqSpoeXd6QyOPZG1a3V4AAAG1SURBVLyEh4l+K6bqXgXdyByZ6tbWoCygL7n0BIV86c2dxyIIBIFVCIRQ5tkIAhNEQE6lXDX6jB2FvicIaaYUBIJAEAgCJ4hACOUJgps/HQSOigDJLtJdvJQKIOKZPCqS+b0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/wMLzPwFbAOh0QAAAABJRU5ErkJggg=="/>
          <p:cNvSpPr>
            <a:spLocks noChangeAspect="1" noChangeArrowheads="1"/>
          </p:cNvSpPr>
          <p:nvPr/>
        </p:nvSpPr>
        <p:spPr bwMode="auto">
          <a:xfrm>
            <a:off x="307974" y="7937"/>
            <a:ext cx="3823071" cy="38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3617" y="798554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All first touches occurred through just 4 campaigns. Sources were NY Times,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</a:rPr>
              <a:t>BuzzFeed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, Medium, and Google.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31" y="1513323"/>
            <a:ext cx="5715000" cy="3533775"/>
          </a:xfrm>
          <a:prstGeom prst="rect">
            <a:avLst/>
          </a:prstGeom>
          <a:ln w="25400">
            <a:solidFill>
              <a:srgbClr val="476274"/>
            </a:solidFill>
          </a:ln>
        </p:spPr>
      </p:pic>
    </p:spTree>
    <p:extLst>
      <p:ext uri="{BB962C8B-B14F-4D97-AF65-F5344CB8AC3E}">
        <p14:creationId xmlns:p14="http://schemas.microsoft.com/office/powerpoint/2010/main" val="36327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Last Touch Campaigns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4" descr="data:image/png;base64,iVBORw0KGgoAAAANSUhEUgAAApQAAAGYCAYAAAD85XLaAAAgAElEQVR4Xuy9CbRVRZrn+wEyOTA5kCriBChaIo6JpDiP4MDoxKQMWiuz6q162dX1qquyuqteZ9XL7qqXlV0rzX7KoDgPKDjggCIgKpiAgqQ4oAJqOk8gwmV+6xeZgZuT5172OXfvfSPO/e+1WMC9cfaJ+Efs2L/4hogWO3fu3Gm6pIAUkAJSQApIASkgBaRAlQq0EFBWqZw+JgWkgBSQAlJACkgBKeAUEFBqIEgBKSAFpIAUkAJSQAo0SgEBZaPk04elgBSQAlJACkgBKSAFBJQaA1JACkgBKSAFpIAUkAKNUkBA2Sj59GEpIAWkgBSQAlJACkgBAaXGgBSQAlJACkgBKSAFpECjFBBQNko+fVgKSAEpIAWkgBSQAlJAQKkxIAWkgBSQAlJACkgBKdAoBQSUjZJPH5YCUkAKSAEpIAWkgBQQUGoMSAEpIAWkgBSQAlJACjRKAQFlo+TTh6WAFJACUkAKSAEpIAUElBoDUkAKSAEpIAWkgBSQAo1SQEDZKPn0YSkgBaSAFJACUkAKSAEBpcaAFJACUkAKSAEpIAWkQKMUEFA2Sj59WApIASkgBaSAFJACUkBAqTEgBaSAFJACUkAKSAEp0CgFBJSNkk8flgJSQApIASkgBaSAFBBQagxIASkgBaSAFJACUkAKNEoBAWWj5NOHpYAUkAJSQApIASkgBQSUGgNSQApIASkgBaRA5grc+cJWW79pZ+r7XnTCXtbzBy1Tl1fBsBQQUIbVH6qNFJACUkAKSIHoFXhy+Tb7t1mbK2rHsYe0tJuvb1/RZ0oL79ixwz7++GM76KCDrHXr1o26V1N/+P3337fp06fb+PHjrWPHjk1dnT1+fy5AuX37dnvyySdt4cKFxr979+5tQ4YMsQ4dOrgKvf766/bQQw/Zhg0bnEiDBw+2448/3v1u06ZNTkDKtGzZ0o477jgbNmyYtW/fuEG2RyVUQApIASkgBaSAFMhEgSeWbbP/94nKgLJH15Z2y/g9v+ufffZZmz179p/Uc/To0da1a1ebOnWqDR8+3Hr06FFRWxoCuLvvvtuWL19e9n4XXXSRXXDBBRV9V5rCAkozW7p0qT333HN2/fXXW6dOnRw8btmyxUaOHGnffPONTZo0yeiAvn372rJly9zAmDhxou2///72xBNP2Nq1a23s2LFO72nTptnhhx9uAwcOTKO/ykgBKSAFpIAUkAJNrEDeQPn222/buHHjrF27dpm1NC3AAZeAax4QmWxM2vpkJkAjb5SLhZLVw6effuoAkmvFihW2YMEC1/mrVq2y+fPn24QJE9xAqKursylTptg555xjRx99tFtZ9O/f38EmF8C5aNEi99k2bdo0srn6uBSQAlJACkgBKZC3Ak0FlOvWrXNMgYWS67777rODDz7Y3n33XccRGLlmzJhhb7zxhvOCnnHGGc5gNXfu3N2snlg7TzjhhLIylQPKzZs326xZs2zJkiXuM3hm8a7uvffeuzEQ3JOsY/fu3e3DDz909fz8889tn332saFDhzqv7QcffGAPPvigHXPMMfbb3/7Wtm3btqu+rVq1stLv9G3hdzDYAw884O7dtm1bu/DCC+3MM8+0Fi1a5Nb1uQAlAInVccyYMbsslMAgbu958+a5Bo4aNco1DKAEIgcMGOAskQwExOTfpTCa5UokN0V1YykgBaSAFJACzVyBUIASpjj99NPtRz/6ke233342c+ZMB2IjRoxwHtPbb7/dzjvvPDvllFMsrUWwFCh37tzpIBWIg22I3QQE+ZvvWbly5S6jWilQEgoIAwGDP/zhD2316tUu7A+gBSCpPz8HCKnf/fff777jsMMO2/WdeHQJF7zjjjvsrLPOsj59+rh2Aat8bs2aNQ5Yr732WjvyyCNzG5m5ACVBsYj78ssvu4ofddRRToB9993XSq2XSaCk8X5lwb/TACUxmgCqLikgBaSAFJACUiCdAt5ok6505aXyBsrSGMoTTzzReUVLLZSAHUktWCa5CKvDWonhCsslcIlxC9CrFijXr1/vQvnIB8HTyvXRRx/Zvffe68L3SBLyXtpSoPz222+doY068juY5r333rMDDzzQuG8yKafUAFf6nZ6vrrnmGgN6Ad3LLrvMOnfu7IATw16eiUq5ACXxk8Q30LmYe+fMmeNMt1gsX3jhhUwtlIjPqkCXFJACUkAKSAEpkE6BQw45JF3BKkvlDZT1xVCWAmVplvTWrVvtpZdecn+AuVNPPdUGDRrk3MLVAmWpCxvJkj/j3/UBJRZJkpDLxYOW1qfUAHfzzTc7K2vywoDHvTDsAd0kEtFmwgrPPvtswx2e15U5UJJ8g/kWE/PJJ5+8i9TvueceZ8L94osvdqPxjRs3OrInuLVnz57us/369dsVQ7l48WKX5KMYyryGgO4rBaSAFJACUiBbBUIESix2MIe31AGUJP4Sr3juuedWDZT1WSixEsI9xEamtVAm64hlsyELZWmIoO9BYJJ2sjsOAPnJJ5+4dmKt9DvqZNvbf7hb5kDJTYlRQECExLyKhfJ3v/ud3XTTTS5msjTLG4sm5l7MsuWyvAHNvLOp8hBX95QCUkAKSAEp0BwVCBEo8WgCeYTfXX755c5yhxErCZTEGrJDDftY1nftKYYSYH344Yfd/fHU/v73v7e77rrLrrvuOhf7yJaKcNENN9zgtlOkDsQ+YoQj3hE3PWWBy/qAki0V2UHnu+++cwlIeIOxuhInShLP5MmTXSwl+SkY8m677bY4gRJf/WOPPeYytOnAbt262VVXXeXS7Lkw7wKdmIGBSDKhevXq5X7HZxGJIFYuBCGZB3O0LikgBaSAFJACUiB8BUIESlTDRQykvfPOOy7Lmx1lgEuseRi8gEV2o8EgVp81r9IsbzgIwxmZ5FxkgGN9JNaxNMsbwPR7czfk8iYDPZnljVUyuec3EEs7ieWEn0j6YbvGqFze4Q9z1VAKSAEpIAWkgBTIU4E8gTLPeuve1SuQi8u7+urok1JACkgBKSAFpEDsClQDlJzj/f+N2/NJObFrU6v1F1DWas+qXVJACkgBKSAFmlCB//3sFlu3aWfqGgw8cS/r0z2/LOTUFVHBqhQQUFYlmz4kBaSAFJACUkAKSAEp4BUQUGosSAEpIAWkgBSQAlJACjRKAQFlo+TTh6WAFJACUkAKSAEpIAUElBoDUkAKSAEpIAWkgBSQAo1SQEDZKPn0YSkgBaSAFJACUkAKSAEBpcaAFJACUkAKSAEpIAWkQKMUEFA2Sj59WApIASkgBaSAFJACUkBAqTEgBaSAFJACUkAKSAEp0CgFBJSNkk8flgJSQApIASkgBaSAFBBQagxIASkgBaSAFJACUkAKNEoBAWWj5NOHpYAUkAJSQApIgXIKfPfS87bju+9Si7PvWedZi7ZtU5dXwbAUEFCG1R+qjRSQAlJACkiB6BXY8MJc++Sf/ktF7dj75NPtkP/xHxV9plYL19XV2dSpU23AgAF2wgknRNFMAWUU3aRKSgEpIAWkgBSIR4H1Tz5qn/3yXyqqcNseveyw/33HHj/z7LPP2ttvv23jxo2zdu3a7bF8mgINAdyKFSvszjvvLHubI444ItN6+C8RUKbpNZWRAlJACkgBKSAFalqBWgLKZEcBlwsWLMgFIpPfI6Cs6cdDjZMCUkAKSAEpIAXSKNBUQLlz50579dVX7fHHH7cNGzbYgQceaNdee61169bN6vvdjh07bPLkyQbEcZ144ok2cuTIss0sB5Tbt2+3+fPn27x582zLli3WvXt3u/rqq23//fe3999/36ZPn27jx4+3jh07uu9IurI3bdpkDz30kK1cudJ9X79+/ezSSy817kk5LKCvv/66ffHFF+6+1KtTp07u98nvPP7442348OHWvn17W79+vc2YMcPeeOMNa9mypZ1xxhk2cOBAa9WqVZquq7qMXN5VS6cPSgEpIAWkgBSQAuUUaCqgXL16td177712zTXXOBh75pln7N1333UWxW+++camTZvmwOvII4+0OXPm2JtvvmkTJkywFi1apIpZLAeUL7zwgi1cuNDGjBljXbp0cd+5Zs0a952fffZZvUB53HHHOZjcvHmzjRgxwrZu3Wp33XWXAYenn366qw8QfN1111nbtm3d/4899li74IILzH/n9ddfb/vtt59zyR966KEOHJP3pM233367nXfeeXbKKafkOlgFlLnKq5tLASkgBaSAFGh+CjQVUAJlWAn33ntvB4lr1651QAc0btu2zSZNmuQsdgBbmzZtDAshZflMmiSYUqD0nwPWTjvtNNfRWAi51+WXX26tW7euFygPP/xwmzJlig0dOtT4N9cnn3zirJg/+MEP/qQ+xI5++umnDj65f/I7k/V67rnnHERz34MPPtgBK1pkFW9a32gWUDa/51wtlgJSQApIASmQqwJNBZTeFfz888/bxo0bXRtxEf/kJz9xLuePP/7YZs2aZVgy+fngwYOtZ8+ef+KKrk+cUqAsF+uY/BnfWZ/LG2smlkUskLizk1e5+3qgHDZsmANKrKDJi/v9+Mc/dm7vl156yf359ttv7dRTT7VBgwY5K2eel4AyT3V1bykgBaSAFJACzVCBpgLKpUuXGjA5atQoFz+ZjGH0lkj+xpW8ZMkSF4d40003OWtllhZKLKFAHN9VH1CWs1ACktStnAu+1EJJvGXfvn13G118FpCmPVhHAUrc/LjRzz333FxHooAyV3l1cykgBaSAFJACzU+BpgJKYguXLVtmY8eOdVAFhL322mvOcvfVV1/Z/fff7xJbSNIBPufOnbsbUJ588skuMSathZJyyRjKAw44wMVmvvXWW87Njrv5lltusQsvvNDBH8k3DzzwgHNb+xhKrKq4p/n7jjvusF69eln//v3rdXlTf9zaWEtJOOI7+TfxknyOGNJ9993XudwJAQCUBZTN7xlUi6WAFJACUkAKRK9A3kA5e/bs3TQiPhCAwyqJRZDMaICSjO333nvPbrjhBpd1vWjRIpc0QwY4LuIrr7zSevfu7e6FtfLpp5+2Pn36uKSeclelWd7cA0voo48+6uI0e/To4cDv4osvdhuWJ7O8sUoS30mWtwfB5Mbm3kIJUCazvIFWAPmqq66yrl27uvujwTvvvOOyvAFZ4BJXeJ6XLJR5qqt7SwEpIAWkgBRohgrkCZTNUM4omiygjKKbVEkpIAWkgBSQAvEoUA1Qtj6kmx0+bXo8jVRNd1NAQKkBIQWkgBSQAlJACmSqwPZv19sn//VvjL/TXDvqNlmXkTdYh0uvSFNcZQJUQEAZYKeoSlJACkgBKSAFpIAUiEkBAWVMvaW6SgEpIAWkgBSQAlIgQAUElAF2iqokBaSAFJACUkAKSIGYFBBQxtRbqqsUkAJSQApIASkgBQJUQEAZYKeoSlJACkgBKSAFpIAUiEkBAWVMvaW6SgEpIAWkgBSQAlIgQAUElAF2iqokBaSAFJACUkAKSIGYFBBQxtRbqqsUkAJSQApIASkgBQJUQEAZYKeoSlJACkgBKSAFpIAUiEkBAWVMvaW6SgEpIAWkgBSQAlIgQAUElAF2iqokBaSAFJACUiB2BXZuXG07t29M3YyW+x2fuqwKhqeAgDK8PlGNpIAUkAJSQApErcD2r563uoVnV9SGvbpPtLYn3FrRZ/IufPfdd1vXrl3tggsuyPuror+/gDL6LlQDpIAUkAJSQAqEpcC2Dybb5tcmVlSplh1OsvYDXtnjZ5599lmbPXv2rnItW7a0Qw891AYPHmyHHXbYHj9fSQEBZXq1BJTptVJJKSAFpIAUkAJSIIUCeQPl22+/bePGjbN27drZ9u3bbd68efbqq6/a+PHjrXPnzilqmK6IgDKdTpQSUKbXSiWlgBSQAlJACkiBFAoUCZRUZ926dTZlyhQbPny4q9306dMdXHbs2NHq6ups6tSpNmDAAOvZs6f7N9D51ltv2ZlnnmnnnnuuPfnkk7Zw4UIHp8cdd5y7z957720AZZs2beyzzz6z999/3w444AC79tprrVu3brZz504HsY8//rht2LDBDjzwwFS/o36rVq2ymTNn2ueff77b51JIG2wRAWWwXaOKSQEpIAWkgBSIU4EigRIIBAZfeOEFmzhxon333Xd7BEpgcNiwYdapUyd76aWX7I033rDrrrvOQeTDDz9srVu3dr+/55577IMPPrDRo0fbQQcdZA8++KDrEKByzZo1du+999o111xjRxxxhD3zzDP27rvvOsvpN998Y9OmTXNgeuSRR9qcOXPszTfftAkTJrjf3XbbbXbJJZdY3759bcGCBfbaa6+537Vv3z7ODpeFMtp+U8WlgBSQAlJACgSrQN5AmYyhbNGihbPyXXnllc4CiSVxTxbK/v37O5jbsmWLs1j269fP/Z8L4MNyeNRRR9l99923W1LOihUrHAACja1atXKfB0Kpw9q1a933Aobbtm2zSZMm2RlnnGGnn366s3Ju2rTJlZ0/f74rC6Ryj6R1tXv37sH26Z4qJgvlnhTS76WAFJACUkAKSIGKFMgbKJMxlKUVSwOUuL9POOEE+/bbb+03v/mNDRw40P2/9CqNoUwCJVZM4PD555+3jRv/sD0SFs+f/OQnztX+8ccf26xZs2z16tXu5yQNAbylSUV8DiAdM2aMHX98vFsnCSgrekRUWApIASkgBaSAFNiTArEAZTkL5datW3dZHnF5J7cNSgLl66+/7mBy1KhRzkKaBFkskd56iXt9yZIlDj5vuukmW7p0qX344Yfuc4BkrVwCylrpSbVDCkgBKSAFpEAgCjQlUOKyvuWWW+zCCy90buyVK1faAw88YCNGjNiVlOMtlMj13HPPGRbPkSNHuqzxhx56yNiKiBjKhlzeQOKyZcts7NixzqWN5ZFYyB//+Mf21Vdf2f333+/uSQIPEDl37lwHlLi477rrrl1W0S+++MLFcVLfffbZJ5AerLwaAsrKNdMnpIAUkAJSQApIgQYUaEqgpFrA3qOPPuqshD169HBxkRdffHFZoCSpx2d5Y00kyxuYJEGmIZc3ZYmZxFIJUJ544on23nvv2Q033GD777+/LVq0yCXqkAHepUsXF+PZu3dvp1oyy3vfffe1yy67zE466aSoLZYCSk0JUkAKSAEpIAWkQKYK5AmUmVZUN8tMAQFlZlLqRlJACkgBKSAFpAAKCCib3zgQUDa/PleLpYAUkAJSQArkqsCOb1+zuhd/ZDu3b0j9Pa17/J21OeafU5dXwbAUEFCG1R+qjRSQAlJACkiB2lBg53aznVvTt6Vlu/RlVTI4BQSUwXWJKiQFpIAUkAJSQApIgbgUEFDG1V+qrRSQAlJACkgBKSAFglNAQBlcl6hCUkAK1KIC7366w7bvLN+yDu1a2A861c4Gx7XYf2qTFJACDSsgoNQIkQJSQArkrMD/eGyzzV6xrcFvGTOgtY0d0Cbnmuj2UkAKSIF8FBBQ5qOr7ioFpIAUcArMWLLVfj17Syo1/n10O+tzWKtUZVVICkgBKRCSArkBJWdhcsYlxwmxY/y4cePckUZc7CrP0UbsHs8B6hyY7g9E37Rp066d5zn6KLljfUjCqS5SQApIgTQK/Od76uyVNdvTFLWfXtrWBp20V6qyKiQFpIAUCEmBXICSY4w4jghgvOKKK+yAAw7YdZzQl19+aZMmTbKLLrrInbHJOZizZ8+2iRMnOvB84oknbO3ate5sTK5p06bZ4Ycf7s68LPJ68OWt9vDirbZ9R/lv/UGnlvbjC9rYsYe0LLJa+i4pIAUiU+D8f/kudY0FlKmlUkEpIAUCUyAXoFy9erU99dRTNmbMmD856HzFihU2f/58mzBhgrNY1tXV2ZQpU+ycc86xo48+2qZOnWr9+/d3sMkFcHIeJhZOzsos4npq+Tb711mbU33Vk3+zj7WRQSGVViokBZqjAr98crPNerXh+Emvi4CyOY4QtVkK1IYCuQAlFsd33nnHvvvuO/v888/twAMPtGuvvda6detmc+fOtQ8//NBGjRrlrJYAJRA5YMAAZ4kELocOHer+zQWALliwYDeXed7S/6e762zZ2nQuqp+PaGdn9FTMU959ovtLgVgVEFDG2nOqtxSQApUokAtQ3n333fbBBx/Y6NGj7eCDD7Y5c+bYm2++6aySL774on366ac2cuRIV88kUHbv3t0B5fDhw41/pwFK3OsAapbXuLsPSH27/+Oc9db30HQB96lvqoJSQArUjALTXt7X5r+T7gSQsT/cYGf3qKuZtqsh4SrgjTbh1lA1i02B3ICya9eudsEFFzg9vvnmG2eFvOqqq2zVqlWZWigBSgA1y2v07R1T3+6n52+0kw6r4Gip1HdWQSkgBWpBgakvtbe5b6cL1xnXf5Od20sL1Fro99DbcMghh4ReRdUvMgVyAcrHH3/cWR6HDRvm3NpJoFy3bp3NmzfPxo8f72IoN27c6JJ0gM+ePXs68OzXr9+uGMrFixfb0qVLC42hrCSIXi7vyEa8qisFClZALu+CBdfXSQEp0CQK5AKU77//vt1zzz02YsQIO/LII3dzeXuATGZ5P/fccw4wO3fuXDbLG9D01s4iVPrZg3W2cJViKIvQWt8hBWpdAQFlrfew2icFpAAK5AKUO3fudHtNPvzwwy4xh2Qc3N24wbn43cyZMw1rJRCJJbNXr17ud+xDyR6VK1eudP/v06ePDRkyxNq2bVtYjwkoC5NaXyQFal4BAWXNd7EaKAWkQF5AGbuyAsrYe1D1lwLhKCCgDKcvVBMpIAXyUyAXC2V+1S3mzgLKYnTWt0iB5qCAgLI59LLaKAWkgICyzBgQUOrBkAJSICsFBJRZKan7SAEpELICAkoBZcjjs+K66cjMiiXTB3JWQECZs8C6vRSQAkEoIKAUUAYxELOohI7MzEJF3SNrBQSUWSuq+0kBKRCiAgJKAWWI47KqOunIzKpk04dyVkBAmbPAur0UkAJBKCCgFFAGMRCzqIQ2pM9CRd0jawUElFkrqvtJASkQogICSgFliOOyqjoJKKuSTR/KWQEBZc4C6/ZSQAoEoYCAUkAZxEDMohICyixU1D2yVkBAmbWiup8UkAIhKiCgFFCGOC6rqpO2e6p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HlHgfi1/dOM/7s2LSxbNm99j/Q9r/pL22/cy/a473yLCCgzFNd3btaBQSU1Sqnz0kBKRCTAgJKAWWD43XDvGftk3/+Waox3X3Kfdam+xGpyuZRSECZh6rh3nPD83Psqzun2I5v15etZMv9OliX0eNt37POb9JGCCibVH59uRSQAgUpIKAUUDY41D7+p7+1716Yl2o4HvRXf2sdBg1OVTaPQgLKPFQN856b33rDPviLG1JV7rBf32Ztj+mdqmwehQSUeaiqe0oBKRCaAgJKAWWDY/K9y8+xHXV1qcatgDKVTCqUgQJf3THZvrpzcqo7dRk9wbqMmZCqbB6FBJR5qKp7SgEpEJoCAkoBZYNj8rNf/cLWz5qZatwKKFPJpEIZKCCgzEBE3UIKSK3BTfMAACAASURBVAEpkKECAkoBpYAywwdKtypGAQFlMTrrW6SAFJACaRUQUAooBZRpnxaVC0YBAWUwXaGKSAEpIAWcAgJKAaWAUpNBdAoIKKPrMlVYCkiBGldAQCmgFFDW+ENei80TUNZir6pNUkAKxKyAgFJAKaCM+QlupnUXUDbTjlezpYAUCFaB3IHylVdesccee8xuuOEG6969uxPi9ddft4ceesg2bNhgHTt2tMGDB9vxxx/vfrdp0yabPn26K9OyZUs77rjjbNiwYda+ffvCRNR+ht9LrSzvwoadvqgCBQSUFYilolJACkiBAhTIFSi//PJLmzx5sm3cuNHGjx/vgJKfTZo0yS666CLr27evLVu2zGbPnm0TJ060/fff35544glbu3atjR071jV/2rRpdvjhh9vAgQMLkOMPXyGgFFAWNtj0RVUpIKCsSjZ9SApIASmQmwK5AeX27dudFXKvvfayNWvW2PDhwx1QrlixwubPn28TJkywdu3aWV1dnU2ZMsXOOeccO/roo23q1KnWv39/B5tcAOeiRYts3Lhx1qZNm9yESN5YQCmgLGSg6UuqVkBAWbV0+qAUkAJSIBcFcgNKQHDJkiV2xRVX2F133bULKOfOnWsffvihjRo1ylq0aOGAEogcMGCAs0QCl0OHDnX/5gJAFyxY4IASAC3iElAKKIsYZ/qO6hUQUFavnT4pBaSAFMhDgVyA8ptvvnEQeeWVV1qHDh0cJHoL5bPPPmuffvqpjRw50rUnCZRYMJNl0wAlltDVq1dnqs3NL3S21z5KB68/OfNr63NIuqMJM61kUTe7e4rZC3PTfdvI8WZnnpuubA6l1G85iBrqLR9/2GzWw+lqN2io2WVD05XNodRdSzragvf2TnXnUaeuswFHbUxVVoWkQGMU6NGjR2M+rs9KgT9RIHOgBPBmzJhhnTp1svPPP9/Wr1+/GyRmbaHk+77++utMu/Z/Pt3Glq5tleqef3PxFjvl8O2pysZYaOPkX9uWOU+lqvreE/7C2px/SaqyeRRSv+Whapj3rJt+j9U9dE+qyrUbdp21G35dqrJ5FLp1QWub88ZeqW5944Ctdn7vbanKqpAUaIwCBxxwQGM+rs9KgfyBEnc2STdka5deJOIcfPDBNm/ePJekgwubhB3KX3DBBdazZ0/n/u7Xr9+uGMrFixfb0qVLFUPZRINXWd5NJLy+tkEF5PLWAJECUkAKhKVA5hbK0uatW7duNwtluSzv5557zgFm586dy2Z5A5oAZ1GXYii/V1pAWdSo0/dUooCAshK1VFYKSAEpkL8ChQMlTWKPyZkzZxqwCUSyz2SvXr1ca7Fskh2+cuVK9/8+ffrYkCFDrG3btvmr8cdvEFAKKAsbbPqiqhQQUFYlmz4kBaSAFMhNgdyBMrea53hjAaWAMsfhpVtnoICAMgMRdQspIAWkQIYKCCjLiCmgFFBm+IzpVjkoIKDMQVTdUgpIASnQCAUElALKBoePYigb8XTpo7kpIKDMTVrdWApIASlQlQICSgGlgLKqR0cfakoFBJRNqb6+WwpIASnwpwoIKAWUAkrNDNEpIKCMrstUYSkgBWpcAQGlgFJAWeMPeS02T0BZi72qNkkBKRCzAgJKAaWAMuYnuJnWXUDZTDtezZYCUiBYBQSUAkoBZbCPpypWnwICSo0NKSAFpEBYCggoBZQCyrCeSdUmhQICyhQiqYgUkAJSoEAFBJQCSgFlgQ+cviobBQSU2eiou0gBKSAFslJAQCmgFFBm9TTpPoUpIKAsTGp9kRSQAlIglQICSgGlgDLVo6JCISkgoAypN1QXKSAFpICZgFJAKaDUTBCdAgLK6LpMFZYCUqDGFRBQCigFlDX+kNdi8wSUtdirapMUkAIxKyCgFFAKKGN+gptp3QWUzbTj1WwpIAWCVUBAKaAUUAb7eKpi9SkgoNTYkAJSQAqEpYCAUkApoAzrmVRtUiggoEwhkopIASkgBQpUQEApoBRQFvjA6auyUUBAmY2OuosUkAJSICsFBJQCSgFlVk+T7lOYAgLKwqTWF0kBKSAFUikgoBRQCihTPSoqFJICAsqQekN1kQJSQApoH8qyY+BnD9bZwlXbU42Pn49oZ2f0bJWqbIyFPvvVL2z9rJmpqn7QX/2tdRg0OFXZPAqp3/JQNcx7CijD7BfVSgpIgeargCyUslDKQtl8n/9oWy6gjLbrVHEpIAVqVAEBpYBSQFmjD3ctN0tAWcu9q7ZJASkQowICSgGlgDLGJ7eZ11lA2cwHgJovBaRAcAoIKAWUAsrgHktVaE8KCCj3pJB+LwWkgBQoVgEBpYBSQFnsM6dvy0ABAWUGIuoWUkAKSIEMFRBQCigFlBk+ULpVMQoIKIvRWd8iBaSAFEirgIBSQCmgTPu0qFwwCggog+kKVUQKSAEp4BQQUAooBZSaDKJTQEAZXZepwlJACtS4AgJKAaWAssYf8lpsnoCyFntVbZICUiBmBQSUAkoBZcxPcDOtu4CymXa8mi0FpECwCggoBZQCymAfT1WsPgUElBobUkAKSIGwFBBQCigFlGE9k6pNCgUElClEUhEpIAWkQIEKCCgFlALKAh84fVU2Cggos9FRd5ECUkAKZKWAgFJAKaDM6mnSfQpTQEBZmNT6IikgBaRAKgUElAJKAWWqR0WFQlJAQBlSb6guUkAKSAHtQ1l2DPzswTpbuGp7qvHx8xHt7IyerVKVjbHQZ7/6ha2fNTNV1Q/6q7+1DoMGpyqbRyH1Wx6qhnlPAWWY/aJaSQEp0HwVkIVSFkpZKJvv8x9tywWU0XadKi4FpECNKiCgFFAKKGv04a7lZgkoa7l31TYpIAViVEBAKaAUUMb45DbzOgsom/kAUPOlgBQITgEBpYBSQBncY6kK7UkBAeWeFNLvpYAUkALFKiCgFFAKKIt95vRtGSggoMxARN1CCkgBKZChAgJKAaWAMsMHSrcqRgEBZTE661ukgBSQAmkVEFAKKAWUaZ8WlQtGAQFlMF2hikgBKSAFnAICSgGlgFKTQXQKCCij6zJVWApIgRpXQEApoBRQ1vhDXovNE1DWYq+qTVJACsSsgIBSQCmgjPkJbqZ1F1A2045Xs6WAFAhWAQGlgFJAGezj2fiKrXvsIfvq9ltt+/p1ZW/WqkNH63L9jdbx8mGN/7IC7yCgLFBsfZUUkAJSIIUCAkoBpYAyxYMSY5FNy1+x3//1j1NV/dB/+421P/HkVGVDKCSgDKEXVAcpIAWkwPcKCCgFlALKGp0RYoKuSrsgprb98snNNuvVbama+NNL29qgk/ZKVVaFpIAUkAIhKSCgFFAKKEN6IjOsS0zQVWmzY2qbgLLS3lV5KSAFYlRAQJkRUG79/Qe27pEHbceWLWXHwV5dDrDO14y2Fm3aRjVOPvvVL2z9rJmp6nzQX/2tdRg0OFXZPAr97ME6W7hqe6pb/3xEOzujZ6tUZWMtFBN0VapxTG0TUFbauyovBaRAjAoIKDMAylP3/sjWXj9ij/3frvfx1u0/puyxXEgFBJQh9UZldYkJuiprmVlMbRNQVtq7Ki8FpECMCggoMwDKns/8L/tmxgOp+r/rf/4H2++iQanKhlBIQBlCL1RXh5igq9IWxtQ2AWWlvavyUkAKxKiAgDIDoDx61r9G4xaudJAKKCtVLJzyMUFXparF1DYBZaW9q/JSQArEqICAUkDZ4LgVUMb4WP+hzjFBV6Uqx9Q2AWWlvavyUkAKxKiAgFJAKaCM8clNUeeYoCtFc3YrElPbBJSV9q7KSwEpEKMCuQDl5s2bbdasWbZkyRLbsWOHde/e3a677jrr1KmT0+j111+3hx56yDZs2GAdO3a0wYMH2/HHH+9+t2nTJps+fbor07JlSzvuuONs2LBh1r59+8L0rTRbWC7vP3SNsrwLG6Kpvigm6ErVoEShmNomoKy0d1VeCkiBGBXIHCh37txpM2bMsG+//dauvvpqa9GihT388MMOFEePHm3r16+3SZMm2UUXXWR9+/a1ZcuW2ezZs23ixIm2//772xNPPGFr1661sWPHOj2nTZtmhx9+uA0cOLAwfQWU30stl3dhwy7zL4oJuiptfExtE1BW2rsqLwWkQIwKZA6UW7Zssfvuu89OP/10O/bYY50mK1assAULFti4ceNs1apVNn/+fJswYYK1a9fO6urqbMqUKXbOOefY0UcfbVOnTrX+/fs72OQCOBctWuQ+26ZNm0I0FlAKKAsZaDl/SUzQVakUMbVNQFlp76q8FJACMSqQOVCWioDFEqsjbvAhQ4bYvHnz7MMPP7RRo0Y56yVACUQOGDDAWSKBy6FDh7p/l8IoAFrEJaAUUBYxzvL+jpigq1ItYmqbgLLS3lV5KSAFYlQgd6DEwjhnzhy74YYbrEuXLvbss8/ap59+aiNHjnR6JYGSWEuAcvjw4S7uMg1Qbt++3VavXp2p9je/0Nle+ygdvP7kzK+tz9ybzV6Ym64OI8ebnXluurIhlLp7SjRtq7jfDqkLQeH86vD4w2azHk53/0FDzS4bmq5sCKUiattdSzragvf2TqXaqFPX2YCjNqYqq0JSoDEK9OjRozEf12elwJ8okCtQ/u53v3PJOddee+0uQJw7d26mFkqA8uuvv860a//n021s6dp0x/L9zcVbrPcz/8u2zHkqVR32nvAX1ub8S1KVDaHQxsm/jqZtlfbbKYenO6YxhH6opg510++xuofuSfXRdsOus3bDr0tVNoRCMbXt1gWtbc4be6WS7cYBW+383ttSlVUhKdAYBQ444IDGfFyflQLFAeV7771nDz74oF1zzTW73Nd8O9nbuL3Hjx/vYig3btzoknQuuOAC69mzp3N/9+vXb1cM5eLFi23p0qWKoWyiwauknCYSPoOvjcktXGlzY2qbXN6V9q7KSwEpEKMCuVgoydImMacUJhHoyy+//JMs7+eee84BZufOnctmeQOaAGdRl2Iov1daQFnUqMv+e2KCrkpbH1PbBJSV9q7KSwEpEKMCuQDl3XffbcuXL/8TPdg26IQTTnBWypkzZ9q6descRLLPZK9evVx5thdij8qVK1e6//fp08cl87Rt27YwfQWUzQsoNy5eZDu3l3czturYydr1/rPCxl6WXxQTdFXa7pjaJqCstHdVXgpIgRgVyAUoYxQiWWcBZfMByo/+/qe28bcvNThkO145wg78i/8U3bCOCboqFTemtlULlFveX2M7N5dPHGvRtp216X5EpbKpvBSQAlIgNwUElGWkFVA2D6A89pV77MvJN6d6uA75f35le5/aL1XZUArFBF2VahZT26oByi9+80v7ZsYDDcrSachVdsCPf1qpdCovBaSAFMhFAQGlgLLBgVXLMZS1fGQmnRoTdFU6u8XUtkqB8uxv59sn//3vU0nyg3/4Z9v3rPNTlVUhKSAFpECeCggoBZQCyhRPWFOfU56iin9SJCboqrR9MbWtUqA8Y8Xt9tWdk1NJ0mX0BOsyZkKqsqEUWvfYQ/bV7bfa9vXrylapVYeO1uX6G63j5cNCqbLqIQWkQAoFBJQCSgFligdFQJlCpAKLCCj/IHZsQLlp+Sv2+7/+caqRcui//cban3hyqrIqJAWkQNMrIKAUUAooUzyHAsoUIhVYREAZJ1DG1G8FDmd9lRSoCQUElAJKAWWKR1lAmUKkAovEBCZyeX8/MGLqN1/r1Z/vsPsXbrUNm3eWHeH7tm1hV5/R2o48sGWBT4C+SgqEp4CAUkApoEzxXAooU4hUYJGYwERAGS9Qfr5+p13z63Rnq9/3F3vbgR1aFPgU6KukQFgKCCgFlALKFM+kgDKFSAUWEVDK5V3EcJu2YIvdsWBrqq8aM6C1jR3QJlVZFZICtaiAgFJAKaBM8W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S5AOXOrV+bbd9U/t6t2luL1p0zf4Z+9mCdLVy1PdV9fz6inR09619t/ayZqcoLKFPJVFghAaWAsojBJqAsQmV9R60oIKAUUGYOlFtX/Xfb8vZ/bfC+bXr939a65z9k+hwJKHeXMyboqnQgxNS2Xz652Wa9ui1VE396aVs7Y8Xt9tWdk1OV7zJ6gnUZMyFV2RAKxdRv6CWgDGHUqA6xKCCgFFBmCpT7nNba6hZflmr8tzvtcWt10KBUZdMUElAKKMuNEw9d2z6617a88de2s+6jssOpxV77Wuuj/85a9/gvaYZb6jICyu+lElCmHjYqKAWiU0BAKaDMFCjb9VxuW1f9Y6oHoXXPf7Q2vf5bqrJpCgkoBZT1AWWnoT+yTfOPSzOMrO1J99leh1ydqmyaQgJKAWWacaIyUiB2BQSUAkoBZYqnWDGUKUQqsEillq4O5+ywzStuSlXDvbrfaG1PuCVV2TSFBJQCyjTjRGWkQOwKCCgFlALKFE+xgDKFSAUWEVD+QWzFUOY76BRDma++unttKSCgFFAKKFM80w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hVC5TrHp9h27/6smwVW7RpYx0vH2ot99m3iCboO6RAYQoIKAWUAsoUj5uAMoVIBRYRUAooixhu1QDlR3/3f9rGxQsbrF7rQ7pZt1/daq06dymiGfoOKVCIAgJKAaWAMsWj1pyAcsfXi2znls/Lq9KytbU68JIUiuVbREApoMx3hP3h7pUC5bBt8+2Tf/mHVFXrfPVo23/CT1KVVSEpEIMCAkoBpYAyxZPaXIByy+t/aVvX/LpBRVodNNDanTYrhWr5FRFQNi+g3Llxte3c+lX5AdWilbXs0DeXwVYpUA5Z/4R99qtfpKpLh0GDjXlFlxSoFQUElAJKAWWKp7k5AGXHSw+zut+msz62OfYX1vro/yuFcvkUEVA2H6Dc8vY/2tZV/9TgQNqr2xhre+K0zAebgDJzSXXDGlZAQCmgFFCmeMCbA1B2OGeHbV5xUwo1zPbqfqO1PeGWVGXzKCSgbB5A2fGyXla38OxUQ6jN8f9hrY/4y1Rl0xYSUKZVSuWkgJmAUkApoEwxEwgodxdJQJli0PyxyC+f3GyzXt2W6gM/vbStnbHidvvqzsmpyncZPcG6jJmQqmwIhWJaCKCXgDKEUaM6xKKAgFJAKaBM8bQKKAWUKYZJ2SICyu9lEVB+r4ViKKt9ovS5UBUQUAooBZQpnk4BpYAyxTARUO5BJAGlgLLa50ifC18BAaWAUkCZ4jkVUAooUwwTAaWAUlne1T4o+lz0CggoBZQCyhSPsYBSQJlimAgoBZQCymofFH0uegUElAJKAWWKx1hAKaBMMUwElAJKAWW1D4o+F70CAkoBpYAyxWMsoBRQphgmAkoBpYCy2gdFn4teAQGlgFJAmeIxFlAKKFMMEwGlgFJAWe2Dos9Fr4CAUkApoEzxGAsoBZQphomAUkApoKz2QdHnoldAQCmgFFCmeIwFlALKFMNEQCmgFFBW+6Doc9ErEBxQbtq0yaZPn26vv/66tWzZ0o477jgbNmyYtW/fvjCxf/ZgnS1ctT3V9/18RDs7eta/2vpZM1OVjw1MPvvVLypqW7uey23rqn9MpUXrnv9obXr9t1Rl0xRSv+2uUmx7/qXpY18mprZpY/PvezamfqPWOimnkqdSZZu7AsEB5RNPPGFr1661sWPHur6ZNm2aHX744TZw4MDC+ur8f/ku9XcJKL+XClhuSqBUvwkoyz24HE/YlOeUCygFlOXGpU7KSf2aVcFIFAgKKOvq6mzq1KnWv39/69u3r5Nw2bJltmjRIhs3bpy1adOmEFnzBpN9z+xum1+9xnZ8t8patDukbJt21n1kLffpaW1Pus9adjy5kHaX+5KYLJTqNwFliEBZybis5izvziMusrrFg2zHt79rcD5p0b67tT3hVmt14MVNNp/IQvm99ALKJhuG+uKcFAgKKNevX29TpkyxoUOHOqsk14oVK2zBggUOKNu1a5eTDLvftpIXQDUWyqa04lUq4DsX9kv9kVq3UMbUb3RabC/v1AMtsrZVMp9UA5RNaX2tpM9iHJNyeVfawyrfnBUICijXrVvngHL48OHWvXv3VEC5ceNG+/u///tM+3B9m2NT36/Vzjo7/qtXU5ff0aKF7X3EV6nLt2yx01Z+fnTq8lkXPOLbr1Pfsqnbpn7bvasq6buWO3daqyO/tVYt0sUO801vfnFU6rGRdcGY2lbJuGxh2+2EL3+bWi712+5SZT0mK+m7nS1a2glfvmT0SdprzX6d0xbNvNy///u/Z35P3bB5KxAUUFZjoQQon3766ebdi2q9FJACUkAKSIEKFBgyZEgFpVVUCuxZgaCAcsuWLS6Gsl+/frtiKBcvXmxLly4tNIZyz7KphBSQAlJACkgBKSAFpIBXICigpFLlsrx79uxpF1xwgXpNCkgBKSAFpIAUkAJSIEAFggNK9qF86KGHbOXKlU6uPn36GKb5tm3bBiifqiQFpIAUkAJSQApIASkQHFCqS6SAFJACUkAKSAEpIAXiUkBAGVd/qbZSQApIASkgBaSAFAhOAQFlcF2iCkkBKSAFpIAUkAJSIC4FBJRx9ZdqKwWkQBkFduzY4Y5s7datm7Vu3VoaSQEpIAWkQMEKCCgLFlxfJwWkQPYKfP755+5QhCOOOMKGDRsmqMxeYt1RCkgBKdCgAgJKDZCqFcAiNHfuXBsxYoTts88+Vd9HH5QCWSjw1Vdf2aRJk9yxrYLKLBTVPaSAFJAC6RUQUKbXSiUTCnBC0fTp0+3ggw92e4S2aNFC+kiBJlfgo48+sttuu82OPvpoQWWT90b9FairqzOO2u3atasrtHXrVlu0aJF9+OGHdvrpp7v+i/Ui/OLjjz+2Qw45xM2L/P+1116zFStWuG3w+KP5MtbeVb0bUkBAqfFRsQKcaDRt2jT7/e9/bzfccIOzCOmSAk2pwPbt2+3ZZ5+1V1991Q477DBbvXq19ejRQ1DZlJ3SwHe//vrr9uCDD9rgwYPthBNOcHsPf/rpp7bffvvZe++9535+0kknRQlezIuEX5x55pl27rnnOi8Op70BmG+//bb7+fnnn28tW7YMtHdULSlQnQICyup0a/afwkIJVLZq1cpGjx5t7du3b/aaSICmUwCAnDFjho0dO9b2339/k/u76foizTfv3LnTwf+jjz7qoGvNmjU2fPhwFzqzbNkye/jhh6OGSqD4rrvuslNPPdW++OILu/TSS+3AAw90iWO333679e/fX1CZZqCoTFQKCCgL7C5cH5wEBHzFtjrlBfDuu++6lwD1/9GPfuROL2ouUIlLbtu2bTUJzjGPS//44k5csGCBjRs3ztq1a+d+3BygEtcxl29zgdNZo7/KQyXWyeOOO86uu+66XRbJWoHKO++804FkclwKKhs9dHSDQBUQUBbYMaxa7733XmdFYXuTmC4meFyKZ5xxhn3wwQf25ptvOovCUUcdFT1Url+/3sFxQ8d7csb8+++/714Mbdq0ianr9ljXmMelbxyxk3fccYddc801LtPbX4zZ5557zi655BI766yz9qhFTAVYCAAsjFvaHeOVtFTi5u7bt++uZjDnPPLIIy6spnv37jE2z7nvsVR697ePnQQqWYxfccUVu7U5ykaq0lLgjwoIKAsYCkz8QBgB6PwbC19MQdlYQXhxnXfeeS5YnkmS+CeyuwFK7/7u3LmzXXXVVVFZX7/99lu79dZbXSLAgAED/mQ00PbPPvvMfvCDH7i+i9ESVN8Qj3lcAiLEqrFdEIuzAw44wObMmWNLlixxIRiHHnqo8wbcd999btwCJDE9c3ualkho4bnjmSPsJKa9N30CDt6Onj17Opf3ypUrnfu7FCpp4957770nOYL5vffksIhhrrj44ovtu+++KwuVjE/K1NK4DKYjVJEmUUBA2UjZeSmTmfj111+7lxYTfOn1ySefuCBtYIsJNLZrw4YNLnOW1TTJDx4mSX5YvHixnXjiie6llBgCNwAAIABJREFUFvqLjb4CIDt06OAm8W+++caefPJJI8kId1u5l/ILL7xgL7/8sv35n/95VFsj0VbiCuk7LHYdO3asmXHJSxt4ZOwRL8nzN3ToUJfcMWvWLFu4cKHrK8AFVyqWdMZmqNeqVatcOEXv3r1TVxE3MVAJPMcEk8wf1J3nkGznL7/80lmOWWT7mMpSqEwtSgAFk54cYLhXr14uabE+S2UAVVYVpEBmCggoGyElK0zcGcAkq2gsJriEBw0a5F5g3gKEdWuvvfYK+qXmZeBlzYsa4CJLFiAhO/Huu+92AEabvWUSVzEWIEC5U6dOjVCymI9iBSFxY+LEiXbQQQc56xZuJzJLCUNIWh+9ZdKHJsQU88pLmy2dsIrTJmIJr7/++l1uwxjHZXKEAMpPPfWUjRkzxoHIAw884LZkYVziMuV5JDyBxR39F3LfeZfvzJkzHRQnXb787re//a0DY1ymXN4yyZzC70NuW7mnmjjs2bNnu/GYTORjUcecQz8SXsLzyII1pguAJOGGBJwjjzxyV9V5HulDwjJ4XwDMwLQuKVBrCggoG9GjTHystL0FBKDENUxmH9tCsA1GjJZJHxAPFPOS+7M/+zP3kvabRg8ZMsS9yJ555hnnduP/IVuAkrDM5E7WJTCM9QDYmjp1qgOP5GbYsVomaStblPzud7+zUaNGOcsX7QOePVTGbjGfP3++A8aRI0e6+EjaA3ywPUuM1q1yUMnPsIzzBytkly5d3DCO2TIJMLJdUGnyFAscFqbsaXvOOec4F/G+++7biJm52I/SV8wr1Jv5nvdBMuaT+ZR+JBYUcMZ6Ljd3sX2kbytGAQFllTozMfCiJtsZV5u/SFbB2oAVDHccE00MsJWUwVvusIZgbf3hD3/oJkBe3FgqAWX+f/zxxzurUGxbBnlg9hahclDJSyJGCxD9iMUOizGLGgDE9w8uRQ+VMY5LP0aBSRYEeAVwfQPOJEphbcZ9fO2110ZnASqFSmKViSnE2uVhkvYDXzx7MQEJ1n76Bpc+cwYLU5KkktZYkqcod9lll1U5Izfdx7CqsrDBYv7YY4+5JKlkmAXjFeMDv48pHrTpFNU3x6qAgLLKnuMFQMY2sWkDBw7cNcFjsSPblJ/FkplY6uZmAsRCgPUVOGby91BJWdoIJMeaoFLOIlSfpbLK4dGkH8O1D0TSJjZSJiSBl/Utt9ziQGz8+PHRuRPLCQqEAFgXXXSRaxcgDYD5E0qatBOq+PKG3N9V3C6Ij2zevNnFtL711lsO/LHOzZs3z/3BI4D3g3kGVzDJU8cee2wQ9U5bCcJKiMMGjknsI54XQwNGBuAYTw7hGeiAJyemhUBaDVROCngFBJQVjAVeXmT8Yp0ki5TJBHhk4vCnOhAnQ9IKMUAxxBX65pdzczP58XMPlUyYwGQM7ihc9CQr+Lryf15igDBuNeImsdglY9cAMJI6Lr/88qj6jvgsYtP4m6x7f6461mQsQrzsGJfErtE2LOexXjyDr7zyimsnz+L999/vrJHEVZJ8FNtLG0sxdSc2mTZhwSodl7H2FfUmGYU5kr7Bdc/zl9wqiDL8n+NbiRONCbgIJ2GuJ7yE7cT8cZF4cHDhMz6JnefnMXpyYh53qnvTKCCgTKk7Ez7xkZzRysUKlHgtzmjlVAeC5LFWMoHy0k66c1J+RZMWq8/NTaU8bALIvBBw54fsugE66BNO32Cix0qA1QDXIdYQoJifs9VM7C9vxiXuRB+GAFSywAH+X3zxRSPekLFK7BrbIvnkjiYdbBV8OVnAQAZ9R7/i4gaefRIVzx/xabhTOX0kpvASFjAkcVBnwJJFD9ZWwmj8Qq40UacC6YIp6jfypl2EYXho9HGHWNNjylRPCusT4JhrmBd9eIL35DD3xBYSFMzAUUWiU0BAmbLLsGQx8RNTyISYjK8j1pBECNyKp512mjsZIbYLICGju5ybm7bw+zfeeMNZYsttQRNaewEr4gdxQZEkRcA8YQhACRnQHjY9VC5fvtzF3sXkxvfWOhYxuA95eWEtAaavvPJKB5IvvfSS6zdCFrDkxWQBog8ff/xx5y4l9hOLz6JFi2riqE9A5J577nGJKEAWF/HXjFkWBGzFxWIn1nFZumVVfVAZ2ryxp/qU7n/KXF8fVO7pXvq9FKg1BQSUKXoUUMRtwwa8yX0k2UaHzFLitmICkWSTgWHgikByXDNYCmJ1c5d2pYdKXspXX331Lqtx8gWApTLGBQAwySkibCvDHprJxDB+9vzzz9uNN97o9tyM8SL2E7gCuFjo8AeoZLun2LbKKac/MZ9YzbFAJmOt2V0AkJwwYUKUlq2GtqyKHSrr2/8Ub5SgMsZZRnXOWgEBZQpFmSyIRyP2LJmAA1DibuTYM07Bie1igicYnnhQttJhwiTOCfd9bG7u+rRPWiqBR++S8i8A2k2SSowLAqCEMAxiJgFm71pjkVBu+5JYxidufGCLPV1PPvlk97IGLrHEApWMz9gvFqm0Ees54Qn+YjyS7EdGcAyegNJ+2NOWVcw5xB3iDWDeiena0/6nfpwSN0k4VC0sfGLqH9W16RUQUKbsg3feecfBF6fFJBNw2CibeK7QE1Ww8CT3PwO0gJF+/fq500R4kfGCI2HFv+Bic3P7riQWjfhBEm9oHxO7d3+XQiWB9Q2d4Z1yeBRajKQwfzJROagkAQcoIas2xoVOOSCuRagkuYgkMPbTJCGHiwx99mks3Wi/0AHWiC+r5S2r0ux/GuO2To3obn1UCuymgIAyxYAgYYWMbi5iKY855hi3NQnxXLi7Q0/AATA4OpGkDP4QR5d0uQHD/J6geWJAaSvWgxgD5YkXJIaQrFLqTzwaCUT1WSpTdH8wRYAqAIS4SCyq7HVHFjdxrywOAGdCMrAS+YVBTDGTXmj6ivHIaSNk//o2sJ0Vix4WRliVk/szBtNJ9VSE543FJ+OTPTPPPvts9yzi4ibRCKBkkcDhCCwEOK4vxquWt6yqxf1PYxxjqnO4CggoS/qGlzYWAqCR+C1gkvhJAucBR6wn7KuGlYhEh1gsQCRrYKUjDpQXGZY5MkyJsSNxBZikPbgbsW6R1EHCSkwXdadN9BWn4ODCJ5GDP4AWL2w0IFQB12lsbm5AkWMxcRfy4mb/O1xrWMw9VAJfxFTGtGUVVh2ytdkgmsQh/vDyBpLpS78HKuDF80nmN1ZlEpFiuPzG3ixyeP5w3bMwBZhZFJDtTb8yHk855ZSoXN20jXhdvALMmfQdC5ta2LKKhQ3xyMyPnKSF54ZFaq3tfxrDM6Q6xqGAgLKkn4AQLAkAI9v/kImJ1S50K2Sa4VYKlby0sQSRUQpAAiNACy92rCShWyhLT7PBCjR58mTXb1glyeZmiyAurFm4Ef0WLbHBJG0AhhmHfr87H+daCpWlMZVpxkZTluGUEcYdVn+ScdjaCJAkzIT9/OhnxiYxolgmseLhHWBREPoYRVe2OQJCkm5soJixigUWiIzxYgHHYptYT46+ZCFOfCvxvPRnzFtW+RALFmpsvs5446IPOTEs9v1PYxxvqnP4Cggoy/QRkz3JNsRLYkWIaW+7PQ25Uqhkf0LinmgjL21ghDNnY3An4vrlZY11FTgGRNi8nDPGaQcJVCR1EB8KmPAyiC3RIenmBqywyiWTOOqDShLIsH6RIBDqRXvoGyythI6Qbe8zgdlTEqjESoRFjwu3MO1hvAIwseypyXZAjElgOLl/K5BJnDIxlDFeLDyJA2XxiZWZBQ+X38Iq5i2rksclsvj0+5+SLMXCJub9T2Mca6pzHAoIKP94Pi5WEiwfQGTnzp1dbBOwwmQZO1DiluKMY7Zc4Q8QmXR/Y43lpQ2EETsZS3t9lj0LADLtSS4qvYAW+hLLFy+DGCxayTZg6cE6wkua+Dvci/7IOl+OFzuWFLKiWRR4q2xom88zDgF7LHJsc0RsL1Y6QitIlvJW41KoxIWKNQwAox+BSTQIeZxSX1ylhMTQJ7feeqvzBCQ39qYvCamJxXVf+mzxXJH5jEWSuGUPk0AyLvDkVlZxvA6/ryWLALaEwwru3wXMH/Qr7wW8VjHGJ8fWD6pvXAoIKP/YX7y4iWtiksDFQVLDo48+6qwgsZ0vmxyCvIDZpoMLCxDWEMCx1FIZ4+RIbCSxWgAUIJzcOgeA5gxd2gUw82KIwerq+w4QJn6L2DoWOexVyM9wK/KiK4XKGKYdrK3Ar7c0ArwsZNg9geeM+EI/DoFK7yXw+/xRlphfFkUhj1esxoTNkHzDhcWfjfWJTSbeFYs6btOnn37a7UMZawIOMEmbSOqjTxiTLNgAZRYPnPoT68UiddKkSc6jwVgDJhmvxC7Tv8QxhzwGY9Vd9Y5bgWYNlMkYPCZAkgB4sQEqrErZdoaXQowJHAxLrFa8lHEn+rg72smLncnRWyr9VkixDWXcobQRCxbtZPL3ULl582YHK7zgYgxbwIWI1Zw4NBYBflETO1QyxnzCDXG7LN7qg0qsQVgtY3px+3OcGYfEE/KseUsqx7ZiycNySUgC7U8elBD68+eTp7yFDksxrmBc2ySCMcdgdcb7wZnq/D6mi/6hLQA+4M/ix586xf9JyCTcgnCMmK2vMfWJ6hqXAs0aKLH2MIEwsZMVTFwMp1T4mCB+j7uR1agHspi6lxc3lhKAmJcBFlcslvwb1xt/cE0BziG7gkm2oW9w6dbn5vTub6Dyqquucq5EMjNDdovuaSwBj1gjWdwwJv1ehfycfTa5sHaFDlyAPy9nXsJAIhZy6p+0tNYHlXvSKLTf006syj4BjPr5/iKUhm2eYrxYiJKIwrPIDgI+G5+5hFAEFj7sHMFCdcSIEdG1k7me5wxPAO3Dukq8Ln3J8Z+0nznykksucUaH0J+5GMeY6hy/As0aKJkMASxc3QRas6rGKsRm2N4ilLQwxNLdwBSWO7JmsdxhNeCldtZZZ7n973AHx7R5Mu1h/0G2XSHRJAmJxDphMcEKy8uO9mIlwr3N8XUxbZ/DWOPFjKubevNiph3loDKWsUg92RYH9yEXFn/gmLjJUve9h0qy1gGWGC/cwISY4OZOHuk5e/ZsF5pB22K8CAliUYfrl+fPewBYjBJuAkwCXSwWYjshBvc2YRcYDnDd817Aikx/YUigPfwbWI55gRrjuFOd41Kg2QElkwVxMCQ4MOEDj0wSS5YsMSZ99rfjJc4LIWSrXUPDDCDBskpWKS9wPxnSHsAyeeJDLBNkOagEJh977DHn5vbnIQNlADQvhphOwPHnBGNVxjoCRNIOklWAr9ihEiABtIiH9LF25dz3pSc6xTWdmnNxAyc8c1gpgRDaiRsYF3gsmemlujP+GJsscrAuY81jngTG+FnMLmDgEesrCx08No888oiDSKzpGBZCTwCL7RlRfWtXgWYFlMnzm3v37u2Cq3mB4RIGSFhhEyiP24ozrWMNlvcbKeNe8y8wkhxoF5aFNWvWRLM1UPLRS0IlcZ+4otj02sNkzI8pLntAhGx1XKOMQ8IxsAB5qGQhwAIgFpebX8gwHnGLsvE1MWk8V6VQyXZPAFisz5wfe+wUQdwne6ACW4RpcPKUB0x/3npsY9VbmQEu5k6/GwbwhVWS/TRjvfx7gUUPRgYf28o+qIA0VtkY962NtT9U73gVaFZAiUXLv7iY2LFWElS+fPny3dyjsbq5iffhBQaQMBlyTB+WVjJjsS7we5IBsMrGOkE25P6O9zE0tx8jGesAJeDPC5wXG5Yt+o4FDq7FWC4gik2vifHElU1IAidPeTDxUOkt5MAXYzM2d2myP1igMp/wzBGy4D0hJIWxZVDIHg/mPPYDJQa53IIFax3ejqRHg0UQfYxFPeadMIjxpf3JOZH/E3OOdZlQKMVMxjLzqJ5NqUCzAspyGwljPSE+j5itWN1RDCDco8SpsUUOm3kTPI6VC5iM2XpA/+C+BySxjLDXJPBRX0xlUz5MjfluXmDEvfoTOgBL+g7X4ssvv+w2M4/FMokOvIixsBKSwPhL7r/ooRLo4kUNbGFpDvli/LE9jrcwkhHM9ji0gS3GWMCxTRXWrGTsZMhtKq1bfVuJsaAhu9nHGLLIIeMZTch4Tm73FFN7qSugjGeApEziy324EDGheAdwg8dqVY6tL1Tf+BVoVkDpY+5wIWIN8Rcrc6wHMYOXPzKSSZCXNOeNE1BOggqTYowvOcCDoyGxzAFXTPYkGmGtI1QhZqj0CThACWOPZA1CFIjn4oXtX2S87C688EK39VFMFwsBrFe8jEmaon3J40tJoALA+D0WrpDjXVmkcUY8F2MPazL9QqgFLm4PHmQFxw4fpVCJpZn4Qo4zxQrJPMO2auyjSfvxhsR0AcHUnR0TsIbTj8wvF198sbO+sl8oFnUstewSEbPFPKZ+UV1rQ4GaBkpcGW+99ZabFNjvjb85m5uXGS8GIAUw4WXBhBLTnnAMP4CLmDSyt6k7EyX/Z084Xmw+kQMXNy+E2C7AyltY/QkwZHGzGCAGj/ZjOcE1zOQfy5VMwOF4SOLrSLyhrT6eC/cpbcYySd/FkjzlrT5AGC5SQJGFAPBYCpWx9Bf1pI8Ye/QDixqSvugbLFz8nD71STgxtStZV5+wiCcHaMTLwalGuLZjCrcopz/PFe1ioQ34YxHHssoCjv0yY3q+Yh1fqnftK1CzQOkneiZGJhMmRCCSi2xTrJUEk5OkgssqRrcNLwAsCk888YQDSLIt2UeTl7i3tmIpYrIMOX6r3GPmQxEGDBiwWwYp7jdO5+DlTdZsjBeLGCCE2CzgxF+0GVci1mQsKbz4yKSNJX7L75tJnDJ1Z3yyzRNhCh4qSeZgfHoLUEz956ESqz9xkj6BqBagkr4jwQaLK4s1XPrEEDIv8gzGMgbrG08+ft6feEN76U/mxljjyWN6dlTX5qFATQIlkwWgxR82uQYaeYEzKQIiTCBYt7DosTrFMhTTBXSQqc2L2W+4TrwaL3Igi1g8XnhJt35M7fN1xUJJ37EtkLcg8PLmRCOsJ7Fmd2MhJ94Vi11yw3yScYiZpO9ifMmxByPhI7y0WayRoELmLPuBAsZAJZDCuPU7K4Q8LplHSGRj3ujRo4fzZvBMeUslC1Tv4vZQyVxC/GvorlJcu0C/DzVgTE6ZMmW3oyBr4XhWP76wTvotjoh3BZ6xvLLQTi4OQh6PqpsUCF2BmgNKrCJMFmzCyzm5fn80b13wUBlrrBPb//i4H2K5eOnxYgMksXCR2c1LnABz3PgxXT5+ib4hZpAtSgAvkjZ8jBMb0bNfKC8BoCXGy8e7Yj1ngePHIn1L2+jPGIHS753JUZG47J955hmXyNG1a9ddWbQkO/AMxuJipB2EkVBf5hOOivTwyM+SUImbH5AE1EK+qCexyVjHfShMfYucV155xZ22RRxvLJZK2sIBFXiesPSz8ORZo814q3je6EsWCfQtiVUxx8+HPNZUt+alQE0BJZMFLyysWlixmDh4ofkXdjIOCgsJMV4xXcSE0i5iInEjApQkpjBxEs/lL9rJyjsmNzcvbhYCbC2D5difqEKbAGhe4r49WMBitU7SHl54vOjYRxMLEaEKtBeLLO0677zzYhqWu+rK2fBYJYm7w2LOs0dsK32LRT2WU2IIq2DO8KEHWCTxCgwaNMjF3iXjeUuhMpaOY670Z3Mzl7CAARzLLXKwKp922mlujgnd8or+3ovBmCN7Gy8VG8zzc94P/jQfnzjGeOWPLikgBRqnQLRA6ePNsH74i1Up1h+2KOGlDXwxeeAyTUIllrAYs55pEwDJ6potTFhxs88fkz3ZmMSJxgSRvt9wRfHSJnaLuDTAGesWgMJpP8TbEdvFQoHjF2NqIy9uLEJ+/PnMdcYoWbPeooxVi4UBluVYrHf0H25RXIhYuminP/oSyyt95U+OwbIXw0ubsUeMLmBPfxAviaubMBKOaCXUohQqyXQGWmKAreTrwlta+Rn9xUX/8ZwR3+sXOSxgY+g73za/vzAHAbBA9QmY/J7fsQ0Zi26OoCUUo/Q418a9UvVpKdB8FYgWKIENkmuSmaNsDA1gevdFfVAZa3fzsiMjnTgtshOBSV5uvBh4CZLtTLZwbBd9yeTPdk7e1UtbebnhliMTOtaLbYHYR9JbxFkQAI0nnXRS1IkOLNxw0dNvJDzQHhYEWPJoI5YgFgcsBIhTju2lzTPFPq48Y37xiaXVQyXWOqCEhUCMSW9Jb0Yyvhzrq1/kUIaDEnj+YlnkMC791kBYxzmxiLnEQyULHBIXiff1+9rGthCIdS5UvWtfgWiBkomDiQF3jIdK4s+YHJLxMB4q2SuOYPmY3NzeJUWyBhuv8wd3HJZJ4goBSF4AxExShr0LY7Le+cfLb5yMlSRpOSYhgphJYvJiu4ANXma43RirgDLAjKUSq3nsWbO4tBcsWOCs/1z33Xef29sPqAQmOX0Kqzl7a+J2jOmlzXPHH0IQ6D/6LQmVPu4OyJo4caJzp8Zy4dlhkQP4cwACSWG1El9OH7C4oX+IscY66d3fHir9aT8xzpOxjDHVs/kqEC1Q0mWlUElMIdtd4KIhScXHygCVTCxJ93gMXY4LH1jESgdYcVIKrlKOdGP/RV5ogAntZALFfRPLhaUA6xUTPJmzWJt5yfm9/OhbXugxBsz7utNGLHNcHi6TcBJLX5XWE9c2VkieM79ZOXGvWM89VMZi0SrXNoDk1FNPdYlh5foNN/gbb7zhrLKEY8RyMQey2Tx1Zs5gwUb4DH0YI1QCibjnCf/hok+AZSyP7M3rLw+VxIcyX2JwCP1kpljGlOopBZIKRA2UpVCJFRJ4ZPVJ3BNWBiZPkh6wksRyASTAMVuwcAYy1hHci7ywOeoMqGQy5UQHXgzETsb0AvdxhMSyAl20hzhQYl4BE6wmZHjjTkxmQcfSf+X20PQblpdavGJpk68n447xCVASV0e/+YswDLae4YWOpTKmMZnsB7aYoZ8Ye1hWa2UxwJZUPF/0DQBJH7IAJ/7TQyUHPwBbfneMkMcn4RZkod90003O8k9IAn1FRjphJUkvAOOWnT9IgiMJKSaLech9oLpJgZoCyiRUMpkAXJdddplrIytTrti2COJc7smTJ7t4yGRcYSlUxjgpMrGTtQ108OICTpj4+cMCAEsslgYSOkjkiNE1BTwSz4vllfgz/2LDAnvzzTc70MJVGpNFmecIFzaubUIQWMxw6ghJU74d7OtHu/mb2LuYstUZe34cstAhrASPAKBVK4sBLP4AFQs4nkFc3lzsrkDYUGxxvfQZ8wfxkMzxLKx9nCsb6MfWHqGJFIhdgegtlFgkseSRfcmZwcmYypg7hxc2kz4vteQpPkAlQfRMmMmzkWNpK1BF/Yln5fg6fwErJOdgXYjVspWEEvoJiytA6V9sWL2wErEQIM4QMIulrSQ6YLkjIYw20VYWcLzMGYuEmJDMAUSzGGD7IGAzhvhC2kKyDYsZwApvBmOROFF/EAJQyc4DLHJiOuYzOS9gjQS8sNSRte6P/WTxikeHxLHYjlj0x5i++OKLrv4kggkqY3kbqJ61pkDUQAlMAl1svwJ0cZGow1GEvAjILo35qg8qsbyS5BFjYgd15wWGdTK5dyYAxr6MvBRi27Ac2ACmABAAClgGSthSh9hQQhbYWob+BFiAMgAG6zNhGqFfABcwCSQSE+rd3LQbtyMnNBFXSQIOv8fCTvxvTBu0k8wBIGPBwyrOAhV3KptfJ8dp6H2VrB9hI4AWcYaEJwBbzBlYkQkrIQaWLZ8oQ3JVjJvp016/TRDPn6AyphGqutaaAtEApd+mhCQVgAOXGlYEXKgEYHu4ohwuKx+oHUOHUWdezv6EDSZIXmYkOOA+LGepjKFd9dWRI/iwKgMctJGLRCP2h+Nnsbm5GZMkOBCbBkSSGMC/sWZhkcU1zJj0L3XKvvXWW3bddddFY6EsZwkq179ADAljLBhCt6Azd/CHRQDPH/GDxA6SCIang7YA/IQnxAD+yf5g3mDhRluYV/DeMP7YL5RnjYUO1mTimVkEhBwzyXyIdZXkRB8ag5U1ufuFH5+lUElcL3HosXgCYp7XVXcpEAVQ+skC6yPZl7immCh4aYf+0kozxABj3DRYtpgwsQTxAvAJKd5SiXWLrYNivrBEAldYsQAvtj/ihU77ASysKCFfyTOQGZfAMeOR2F2sPvyM7XQ4htBDJe0BWOhHQJINlenbkGMoaQdjkGcOKGHRRkY+YzPpXvR95fdI5cVPDHMM8WuEH7DVGItTPBzMKVhivZub9tOPuIZjcgWTFEYfAWJkNDOn+Cx85k9iW2kr1klAMvRDHtgNgmQvH/5Dn5Tb/YKxyPhMQmXIc4nqJgVqTYEogJLJkBU1wMGq2m8XVCuubV7CxBViKSD70lvqkslExDjFtn8h7m1cwRdddJFz8wJU9CPgDDiy/QqbfgMqvNRD34Kl9AxkXti4dvnD2MQiyVUOKvkZLzrAC1dj6O5FAB+4wr3Nyxvo96BVH1TGODlihST8gIUOlizGKAuDWN3cPh7UzyFJyyNufdqKxZV5NKbLL6oBYnbAqG/3Cw+VhEOxAJdlMqZeVl1jVyBIoMSak5wIcG1g9UlmPFMGOME9iiUo9KshVzy/A445ghAwIWkjxgzu0j4AKCdNmuSsyFhWSVIhgSN0K2RDY6ncGchYTLB2sbG8d+HTp1iJuDhtJaZ4VxYvLHA4fo/NoXHRszcjyTZJqGRDetoc02EByb6lj2gD1kcWN8RQslchyWITJkyILpY3aS0moxsrJHOmt4QTfoGlj4UrR0vGdgGVzCFYVGtt94vY+kL1lQLlFAgOKMk+5BhBYrD4Ny8xYoB4wRE4zv/9RZwhW8zEcJIKcUu8sNhImOQFLEDE1nHaDbFBxDKxLxyTPRsq18pFO7FoYRXBwhqrxSC5yCk9AxlrYzmojKUPk9np1BmPAPGEY8aMcVCCWx9rD5DC5UMxALKYFj5kqjMzIpQ9AAAYo0lEQVSnAP0+jAa3r28POhADy3PJwgeYjvXCEl4KlYRmkPjGIQgkicV41eruFzH2heosBUoVCA4ovbvwqaeesp49ezqLHRYQkjgIxCaLjy1KmDB56ZFNi7s09KvUDUoGOtuQAMW8uABNoBMrJRuxxwpewBYuYPa4o10+to59J4mBivEqt8jB6pM8AzlWqASieLbYxohnCVch8Y9s48Q+qOw7ydjEKoQbFSChbwHMmGCScQcY0wa2M1qyZIlbjALNMWxtVM1z46ESkOSUMMYxc0tsHgJCgggXod6MTcITyiUqxrz7RTX9q89IgdAUCA4osQQRu4Vli+Byn9jgt2bBeoCli8kSS19MJ3KUi60jyQN3KRMmllhe8FgQYnRJMaETA/r000+7DEysyVh6cLVhpYxxSyAe2HKLHLaXKT2uDqhkGx0WA8BzLG5urJAcyUc7k3sR4g4mBhboom0s4IhhY5uuWNqWnHCZT1gEMG8QG0obYnXXp32RlLNUpv1sCOUIdWJ+ZD4kOYx4bMKc6rNUhlBn1UEKNFcFggNKOoItL3iBYVEozZbFgoL1BCslVqJYXmy8rHmh0a5yWcDsFQcsk/nM0WCAcixt825SjoYcNGiQyxwFIrFUYoElJo1+Y9PymJIdvJu7vkUO7Y7xDOTSyY6sc5I1WBAQ68rWMkCxBzDCMbiwWMa0tyR1xs1NDCheDNy8uLiBZBZtJIo1hytWqMRbgyXy2muvdXMIi20WPzxzJE7xHuD3tbD7RXMYh2pj7SsQJFB62UsteqxSAa/Qt7ko3TeN9mCxw6VNHGh9W8tQjqxTJkmAktjKGC5i7giW58UFMLJVib+AEqx2JKgAJMRSxnAUZqmbm6xYYlvLLXJ4wcV0BnLpmKKPeK5oM/1IeEISKvEWYJGN8ShMtqciMYwMfVz1bFiOBR2YTI7TGJ6zxtTRQyWLI+Ygv+dtY+6Z9WdLY3mBx/vvv98lfjEvckQkYRYsfLCSM0fy79h2v8haN91PCoSiQJBAycsNKwKJOUAVFj1eAoAYL4HQzwgu3TcNSyNufDJJfQJRQ1DJSRbEs/kTSUIZLOXq4WES6yOTPi/wcklSQAugTAwUGyyHftXn5o51kVOqd3KfSQCfTHQseLzEPVSyNQv9y0IuJmt5sq20c8aMGW5jctqAFwDrFs8ioBL64jTL5wRg4wox9rVcLC/zBIlFbFtFP5HASFw9VmY8Vz4UI0uNdC8pIAWqVyAIoCRonIn/mGOOcZYSsqH9dkA+OQVYIXEAK1cML7fSGJ/ly5e7k32SsOXhhKPryDQl6Bz34m233eZiD5k8Q76w+gC/QCJbA2GFxRLJlh7EpvGSoI2+D7F0UYYXeeh92JCb2/dbTIuc0nHk95nEFYzrkD0K2WEAK6SPqSS+F5j0WwWFPBaTdeMZYpsjNmPnGQKK+T8JfsCzz8hnP1AssbrCUKC+WN5k7XguOcWIZ5BtrUKfR8JQVrWQAsUo0ORAyeTPi5mMy6uuusqBCK5h73IrRoZ8viUJlaywiY/Eukr2MxYTQIuJkY16caliOcCSR9xXt27dopgsk9vpkMTBZE9iBy9u+tVnlnorLW0jJiqGF0FDsbyMmNgWOX6UM8awQjIWsdb5DefJAPb7aLKwY09GPASx7Tjgt/9hb1fGIe3ixB/c9t7NjQa0K7ZjPvOZqcK4a32xvNTOZ+hjVGDuZFEaQ+hMGMqqFlKgGAWaFChxZZPdTEYsYEkCR/K4umIkyPdbPFSSoYibjS1KsPwwMTIh4lbEUhLTxcuYyZ+XMUDiX8oAGIk5WLrY4gnXv5/4AU9OxSHhCC1CvYg14+WFtQSoJyaUeLNkIlUssbylGrN4oR/oP28F9wcEAF1sZUUCC8dhEpcW2+XHJfXGMgkwMr/gASCJj8UNyTixnRITWz9UW9+GYnmZM5lLOU2L5zJEt3217dbnpECtKNBkQMlpHJzaAFARL9hQTGFMYtMOQApLHFZJTuFYvXq125aFbXTIkvUZtLzMAcwYrHW+DwB/+o2JHcuqz/wFjklOAVQATNoUmxWB/iBmC/DA9cuehVy4fGlvbLG8pc8N4QZk3hN79thjj7ndFEhq8JZJMvHZdxJPQcjQX24+8OOSOFDAhP9zxCdzC/8nJptYvLPPPtsuvvjimKaUmqorzxj7njIvEiZTOvexoKMMc0stxfLWVCeqMVKgHgWaDCjZVmby5MnOmuU32gXGyAjmT4yWSn/6BlYeVtHvvvuue6HRFiCz3Ga8MY1MJnqymYl1xXJH7B19yMsBUMaSh4USHfh/bC4pXPa4SX2wP3tn0ofJza9jdXPTV7zIeYnTdwAX2c88e8SiYfFho30WBfw/Njc3CwEWcMRN0gZOncJKiYvbt4Wfs9iRm7tpZx3id4lpZbsf4q89VLK4YY5kzgT8Y4/lbVqV9e1SoHgFmgwogRMSOohrAir9pM9LnUmFOCigJKZTHXzwP5Y5tiXBIkJ2N2429lHz7u9Y903DcseLmvoTxwRckonOqSO8pOkvXg6xxqaRmELCBjGgbKbsYZIXHf/2m2EX/5g27hsJr+Dce44VJGGKMAUuxivPIKEY9BsbfmOtDH0hgKWVZwsLJPu6khzGuCRTvUePHm7zcsISsESy6wAu7lo9DadxI6PpPl0KlX4XCBan9Jt/H8Qcy9t06uqbpUDTKFAYUDIxYP0h05kYLfaDA1Bwn+IK9kk4WBqw7mHB5E8sCRx0H23DuspLGzjB4gNkAZds0kuMGq7+2PZN81mz9NFbb73lrAok37BfIXv7EU+Jq5uXODDGSz6Wi4ULixj6BhcwVjvc2wCWt0ySJMYLMKaxWKo/Czh2T1izZo3bC5RDAbiwJmO54wUeS78BwDxPgDH1xjLOvIHLnrawX6h3a+PCJ0bZQ3Qs47I51DMJlbwTsKLzHMZmHW8OfaU2SoE0ChQClH4vOCZ8IIRsZzKdsYYAWFi6mEy4sDAAYYALE46POUzTmKYug8UH6wib7rIVEnUnGQDrFvF4WFRimyxZCOD6BbbYEJn6A/pYkdkCiVg7+hMrHm6qWKDEjxVgklgtIBkIwfqFO4497/gZbX3ggQesf//+7gSgmK/6oDLGNrEQABaxTjIuGX8sBnB7My7xfPDc4eYnBhaLuq7wFKjP/R1eTVUjKSAF9qRALkCZPPGAlxhbApH1e9lllzlrHRYvXFTAFlDJVkFYFrhwTflYGvbIC/0lDnBg9eEFxpYrwBVuU9zewDNB5rgbsd6RzR7TRT9yJB8xoby0ib/jok2AM39j6cKVj2WSRUIsF6CMVevjjz924xArK7GFnBXMbgOPP/64S+bAlY81PaazuRvqg1qASvqOP4xPxiEWZcYnVkuS3/idj5PEysyzp6vpFcCwsHbtWheugJeG+Z2+E1Q2fd+oBlIgCwUyB0q2d7jllltcPBMn3ZDtjFubuCxcbT6WqRQqATKslbwQ+Ax75IX+EmdyxFJH3A9ZiUyYbJ4MgLFFDpMm0EVsGok5sVknPTwCXgTI48r3rlKszbNnz3bQxSk5Xbt2zWI8FnYPXmr0EfGtjE0slSQUnXrqqbvcpSxyGK8x9tueoJI+xVVMPGxsW7AQSsJCAEskYTNJqGRxyq4KPIuE0igBp7BHqsEv8gmL7AfKM4YHhzmFeZGFqqAyjH5SLaRAYxTIHCiZOLAU4GICstgYmcxY3FFM8MkEHKASIDv//PMddPl4Ll4Kob8IAEVcpcRnsbcibcXqes455zhLF20msxurHRAW09ZAQCLby3DEGW5fklGwVJZCZWMGXlN/tvQoTOpTCpW1BpJJzUvPTW7q/qjk+5lfeNaYS4iXJBwjCZWhJxVV0tZaKUs4EJ4aFtwkSTHXA5fE1ROSQOwk4SYsELBcxjRf1kofqR1SoLEKZA6UvkKl51nXB5XJk1Ya25giP4+Fjpfa0KFDbd9993VJKVhlgS/iQbFahg7F5fQi3AArMa4oEhloJ1uxcJWzVBapeWO/i7EGGLOwATrYmxCra3Kja+J5ebGxyOGPXmyNVT2bz5cCMCDC2CRkBvD3UImlHNDE+qorHAV4ptjHlefNx1n7TfX9Mbvh1FY1kQJSoBoFMgNKJnesWljocFkTt4TriYQGXNfnnntuvZbKaireVJ+hbayiWVHjIiUmFMudd/EDZPfee69L6mDT79gu3PXEvOJOTFroiEvDqgCQ8fKOMZvbZ94T30oyEVnPWJaxmrAhNhZzfoaFmWMjsZwQX6mraRVg26MZM2a4WGUSp9h03ieG4TLFC8JFiAKQogScpu2vct/uExaJdWVB5y/ilf18E16tVSMpIAUqUSAzoASkcAEz6bMxLadtEH/GS7wUKnFPkfyAmzu2y58pO378eAcjWCbZ8gKAxJpFbB6rcaAlRgslrmDOcE5ukYMLHGssWdz0LS/t2LK52foH0CcDH4Ckr3xiDvszEu/KGGZBxAKIMUp7Ka+r6RTwW1aR0IfXg/hJFjqAJZDCQhaolCW56fqovm/GK0UYCYs1PDYs0kjOZDHKQo2wITwCzCm4uXVJASkQtwKZASUuKbaXYR9G4gb9/ovIUwqVlI01Pg24AjaAYcADGAGYaQ8vNcCERA+fvBLb8MCqDHhhoUxuKs8G2Ez8uPRjvHzMFvtnkojiM9b5OQDNBthYutiAnmQrsry13UzT9nS5LauYO4jtpX+wlJPMd+ONN7rtgnSFoQDPFDtdcDgA4IgHh/5hIffiiy/awoULayJhMQy1VQspEI4CjQJKVphY49jahwxtv0E0bkN+VwqV7O/HXoxsrxPThZsbVzCraFbbvNCIvwMccXnz4mPrHGCSlXissIzlESvdU0895bbR4QUAVJJRS0A98WoxbQ0EfADIjE3cbPQViQClUOnHIhvT088+g1jbzTTdU1rfllW+Rn4LGrbpYkcIDkPQFYYCPHOPPPKIOxiAhTWLcOYPdgBhkca7gThzYDO2hMUwFFYtpECYCjQKKP15wDSNzGzcvKxEvfvbQyW/85AVoxsY6xVZ6myizMkw7EuI+wZA4azgWriASZJu6KcrrrjC7ac5b968XckNJDrEFKLg91vkxYV7nrGKq43Y1/qgEosXMMmCB8uXrqZVgPkj9kSwplWwab4d6yRzJl4OfxF3fuutt7qQklNOOaVpKqZvlQJSIFcFGgWU1IyYQVafuBCJZfLA6KESdyKuYMCLfSljvPxJPwT70xZcNmRAcwSch+gY2+Uz7D1M8gIHHD1M8X/6EctrbFZXxiXhCPQPSR3EgGJpTkJlcsuSGPuvFuuMNQvrOFfPnj3duBNUxtXTeK2ASuLMmTv8RZgCi7taWYTH1SuqrRTIX4FGASWTP0kcxxxzjDuuDvdoEioBEoKwART2aoxpA2WfDMCWObzYSACgjbiB2XLGxwixDyVnXMd0YYkjgQrrHdY42sTP2HKlVixzxLWSyc3WPwCJ35sQ66SHSlxwbPmkKwwFeOY4BIGwEuYW/k+IDHtNCirD6KP6akFyFAtsH3rAAo7tuPz7gHcBu2IwX4Z++lnYSqt2UiBcBaoCSh+bxiTCBIKb27u/PVT6JJVYsy9pIxYurFjACPGDwAjA5VfYvPRoZ0xufKyRZFaSfIL7HqsB/UhsEwAW44XlkYxS4Jg+ARLJ6qbfGJecysGuA/yOU5xoL9YT3N+6wlEAaGQuYRHHFkBACYs5njeeR34f45ZV4SicfU18Ag7hMYQ2sbMHzxbzDP2Hd4B3Ahn6PG/Jgy2yr43uKAWkQFMqUDFQJmPT2GeRZBT2YGTSZ284Yg0BE0CS7XRidXP7TmFl/dJLL7l4QoLIiQUiGSe5GXZTdmAl3437GssqL2Uynf256ffff7/ru1ih0h/bhnuNl1dyY2uy04n9JCSDuC6Oi8SiHGP/VdLXsZUlPhkAYS7p0aOH20mBpCi2B6Lf6C8WbjFuWRVbX1RSX8ITiCfH6s9CLnlQBXMni3K2kuvdu7fbJSImL1UlOqisFJACZhUDJVsAsR0E8MFpFEwmQCUZfUwoWH/IEsY6xF6TteJCxbpFZjexeexPyIsutgurD65u4PGmm25yp+FwAZoxQyUvMbY6wioJTHJcpLeMM1bZygo3G1ncAwYMcNs96WpaBZhHSIAiQYP9XHFrE1LC/ME45f/+Gbvvvvucq5S4ZV1hKUDIE6Ej7MPrL55H9gtlIScvQFj9pdpIgTwVqBgofQYfcXfsO/nWW2+57YFwSQFdtX6yCC87LCUxubmTA8gnSzHpsyjASumhEmDmxR3bFiy400gEwGLutwTyUEk7sTBzGgfW8j59+mgT7DxnlJT39uem0z+cooWbG8s5Hg7c3mQIsxh999137cknn9SeoCl1LboYC2z2lkwm4OAGv+uuu5ylWRuWF90j+j4p0HQKpAJKJn1cUlgdsSw89thjzrVI7Jrfa5L9+wjK5kQLXeEogMWH4xLZXBhQxN1LpiWWylKoDKfW6WpSLpbXu79x6QOVMW+in06FOEt5azmbyGMxxhpJPDLjlLPk2dvVL9rwfmhP0DD7Gevk5MmTXUJfMgGHkAX6VSdNhdlvqpUUyEOBVEDJnoQvv/yyi5NhI1o2LifRYdy4cW4jb14OvATYY0wTSB7dVN09sRhjKQD+iSEkDhRLHf1GTFrMUNlQLC/WStyn7CzAoofzg0lC0hWOAix0gEfiXoGPU089dRdU0rdsjo2liw3pY/UGhKN2vjXhGaMPiY+kHwkt4T2hBJx8ddfdpUBoCjQIlIAi8EhQNZM7li1ghFhJYu6ASl4IWBOASVxXsWZ1h9YxWdQHdyExTri26Rf2C+Xl7Cd63N8zZsxw7sbY3Nx7iuWl7YRn8IIjOUzjMosR1fh7EDfJApXEPeYM3Nre/e2h0u99qj5rvN5F3YEEnOXLl7uFAAk4sW0TV5RO+h4pUMsK1AuUACTbdGAtAEC4PFwClcSrsWk5f7CAcWqMrqZVgBcx0O9fxEAVCVLEuxIf6WGSPTWXLFniwhNi27DcK9zcY3mbdqRV9+3se4rFHPc1ca8cFODjeD1UEtPLnMNOCrIqV6ezPiUFpIAUaAoF6gVK3KVs40FWrN+I1rsZsVgClQTP6wpDAZ/QgGWAf7PHJFZHjjsDNNnPz1smCaTnPHJcwTFdtAO3PVn2AIhieePpPbwdWCZxhZ5++uluTOImZeHqoZLdB9jrFQsXMXm6pIAUkAJSIB4F6gVK4JE9/Ii1Gzhw4C6rF5P+zTff7CxbEydOdC8IXWEowLY5bLHCCxlYJKaJpAde3CSosMcf1km2eho6dKizLMdyAR5sAUR8FgDCJsqK5Q2z95g7HnnkETd3AP8k9DEGsUpiefTjrhxUhtki1UoKSAEpIAX2pECDMZTACIkbAKXfhgXrJC92YIVTENjeI1a36Z7Eien39AUhCryksd6RYeljWnE1kqRC/BqhCuwZh8UylotMbQCFDO4hQ4a4BCMuv3+mYnnD6kngn+QvgJJQGMIwPDwyV7AzhD8K0/+cchyzqI2vw+pL1UYKSAEpkFaBPWZ5c9IByRy4tzljl03M2ZKFFwDb0eD6JhZKV9Mr8P+3d3cpigNhGEb35SK8U3DF7sY1DI+QZmjoUecbmTKcXKekclLgm/qtZ6j5kwWszrL+PVT+/9rNatCq4D5uCiKXy+UrkBRezOWd2b6rdMdhtqVM+382deanUFkPZkGygxJcBAgQIPCZAg8DZY/VMPf1er2fiNDJFg1Zte9km5q34EMP5Xovv1XQhcrD4XDfYLg/84bCP/naQmU7CzSkv/VyffIz7b3ufZDWc15v+Z9C5d4dPB8BAgT2LvBUoNwQ6gGrh7Ig2RmuzWUzh3LdJlJPZXMq29bpdDp9DRWvW+PHNRMqHxutdsdPobIRj/P5bJh7tRemPgQIEPgLgZcCZcOLHWPXnmMd0dfcKNfaAn0E9N72NJy4hcqmWjTvrgU6rrUFvofKPnIa2bBp+drvTe0IECDwrMBLgfLZH3UfgXcLFCobxre9zLul/93vb6HyeDzeF/m5CBAgQGA/AgLlft6lJyGwvMDtdrsv4tMzufyrUkECBAi8JCBQvsTlZgIECBAgQIAAge8CAqU2QYAAAQIECBAgMBIQKEd8ChMgQIAAAQIECAiU2gABAgQIECBAgMBIQKAc8SlMgAABAgQIECAgUGoDBAgQIECAAAECIwGBcsSnMAECBAgQIECAgECpDRAgQIAAAQIECIwEBMoRn8IECBAgQIAAAQICpTZAgAABAgQIECAwEhAoR3wKEyBAgAABAgQICJTaAAECBAgQIECAwEhAoBzxKUyAAAECBAgQICBQagMECBAgQIAAAQIjAYFyxKcwAQIECBAgQICAQKkNECBAgAABAgQIjAQEyhGfwgQIECBAgAABAgKlNkCAAAECBAgQIDAS+AUlZ5qOcY6E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png;base64,iVBORw0KGgoAAAANSUhEUgAAApQAAAGYCAYAAAD85XLaAAAgAElEQVR4Xuy9CbgW1Znv+wJhVERGxQFwAAXiEKcgSoKImuAEguKMTPFET9LpTic3t5PcvumTmz55bk53bvrGjgMkJM6CmCiiqAyCgmFUwjwIiAMCymae93l+i15QfG72V9+u79tfrdr/eh4eYO9VVWv916pVv3rfd72rXmVlZaXpkAJSQApIASkgBaSAFJACNVSgnoCyhsrpNCkgBaSAFJACUkAKSAGngIBSA0EKSAEpIAWkgBSQAlIgkQICykTy6WQpIAWkgBSQAlJACkgBAaXGgBSQAlJACkgBKSAFpEAiBQSUieTTyVJACkgBKSAFpIAUkAICSo0BKSAFpIAUkAJSQApIgUQKCCgTyaeTpYAUkAJSQApIASkgBQSUGgNSQApIASkgBaSAFJACiRQQUCaSTydLASkgBaSAFJACUkAKCCg1BqSAFJACUkAKSAEpIAUSKSCgTCSfTpYCUkAKSAEpIAWkgBQQUGoMSAEpIAWkgBSQAlJACiRSQECZSD6dLAWkgBSQAlJACkgBKSCg1BiQAlJACkgBKSAFpIAUSKSAgDKRfDpZCkgBKSAFpIAUkAJSQECpMSAFpIAUkAJSQApIASmQSAEBZSL5dLIUkAJSQApIASkgBaSAgFJjQApIASkgBaSAFJACUiCRAgLKRPLpZCkgBaSAFJACUkAKSAEBpcaAFJACUkAKSAEpUHQFtv91tB3cXRH7uk279rOGbc+JXV4F06WAgDJd/aHaSAEpIAWkgBQIXoGdi160ijd+UVA7Gp7UzdoMHlXQObmFDx48aB9//LG1a9fOGjZsmOha5T553bp1NnbsWBs+fLi1aNGi3NXJe/+SAOWBAwds4sSJNnPmTOPfXbt2tQEDBtgJJ5zgKrRo0SIbN26cbd++3YnUv39/6969u/vdrl27nICUqV+/vnXr1s0GDhxoTZs2zdsYFZACUkAKSAEpIAXKr8DORX+xijf+taCKNGzbxdrcMSbvOa+//rpNmjTpC+XuueceO+mkk2z06NE2aNAgO/vss/NeK1qgOoB74okn7N13363yetdee6317du3oHvFKSygNLO5c+fa5MmT7b777rMTTzzRwePevXvtrrvusi1bttijjz5qdMCFF15oCxYscANj5MiR1rp1a3v55Zdt7dq1NmTIEKf3mDFjrGPHjtavX784+quMFJACUkAKSAEpUGYFSg2Uy5cvt2HDhlmTJk2K1tK4AAdcAq6lgMi4gFu0RhfxQiWxUPL1sGHDBgeQHAsXLrTp06e7zl+xYoVNmzbNRowY4QbC7t27bdSoUda7d28766yz3JdFz549HWxyAJyzZs1y5zZq1KiITdelpIAUkAJSQApIgVIoUC6grKiocEyBhZLj6aeftvbt29uqVascR2DkGj9+vC1ZssR5QS+//HJnsJoyZcpRVk+sneedd16V0lQFlHv27LEJEybYnDlz3Dl4ZvGuNmvW7CgGgnuidezQoYOtX7/e1XPjxo123HHH2S233OK8th988IE999xzds4559hf//pX279//+H6NmjQwHLv6dvC72CwZ5991l27cePGds0119iVV15p9erVK0V3u2uWBCgBSKyO995772ELJTCI23vq1KmugXfffbdrGEAJRPbq1ctZIhkIiMm/c2G0mF8iJVNUF5YCUkAKSAEpUMcVSAtQwhSXXXaZXXHFFda8eXN74YUXHIjdeuutzmP6hz/8wfr06WMXX3yx1dRCWVlZ6SAViINtiN0EBPmb+yxevPiwUS0XKAkFhIGAwa9+9av2/vvvu7A/gBaApP78HCCkfs8884y7x+mnn374nnh0CRf84x//aF/72tfs/PPPd+0CVjlvzZo1DljvuOMOO+OMM0o2MksClATFIu4777zjKn7mmWc6AY4//njLtV5GgZLG+y8L/p0EKIFW4jd1SAEpIAWkgBSQAkcr4I02pdKl1ECZG0N5wQUXOK9oroUSsGNRC5ZJDsLqsFZiuMJyCVxi3AL0agqUW7dudaF8rAfB08rx0Ucf2VNPPeXC91gk5L20uUC5bds2Z2ijjvwOblm9erW1bdvWuG50UU6uAS73np6vbr/9dsOKCujecMMN1rJlSwecGPZKuVCpJEBJ/CTxDXQu5t433njDmW6xWM6YMaNWLJR0pg4pIAWkgBSQAlLgiwqccsopJZWl1EB5rBjKXKDMXSW9b98+e/vtt90fYO6SSy6x66+/3rmFawqUuS5shI3+jH8fCyixSLIIuap40Nz65Brgfvvb3zora/TAgMe1MOwB3Swkos2EFX7961833OGlOooOlCy+wXyLifmiiy46TOpPPvmkM+Fu2rTpKBrfuXOnI3uCWzt37uzO7dGjx+EYytmzZ7tFPoqhLNUQ0HWlgBSQAlJAChRXgTQCJRY7mMNb6gBKFv4Sr3jVVVfVGCiPZaHESgj3EBsZ10IZrSOWzeoslLkhgr4HgUnaSXYcAPKTTz5x7cRa6TPqFLe3D12t6EDJRYlRQECExLyKhfJvf/ub3X///S5mMneVNxZNzL2YZata5Q1olno1VSnE1TWlgBSQAlJACtRFBdIIlLiTgTzC72688UZnucOIFQVKYg3JUEMey2MduYtycmMoAdbnn3/eXR9P7YcffmiPP/643XnnnS72kZSKcNHQoUNdOkXqQOwjRjjiHXHTU5brHgsoSalIBp0dO3a4BUh4g7G6EifKIp7HHnvMxVKyPgVD3u9///swgRJf/YsvvuhWaNOBp512mt12221umT0H5l2gEzMwEMlKqC5durjfcS4iEcTKgSAs5sEcrUMKSAEpIAWkgBRIvwJpBEpUw0UMpK1cudKt8iajDHCJNQ+DF7BINhoMYsey5hW6yhsOwnDGSnIOVoBjfSTWMXeVN4Dpc3NX5/JmBXp0lTdWyWjObyCWdhL+Bz+x6Id0jUG5vNM/zFVDKSAFpIAUkAJSoJQKlBIoS1lvXbvmCpTE5V3z6uhMKSAFpIAUkAJSIHQFagaU51ibO/4QetPrbP0FlHW269VwKSAFpIAUkAKlU2Dr9N/YwV1Hr0Ku7m7Nut9kjU49tKmJjvAUEFCG12eqsRSQAlJACkgBKSAFUqWAgDJV3aHKSAEpIAWkgBSQAlIgPAUElOH1mWosBaSAFJACUkAKSIFUKSCgTFV3qDJSQApIASkgBaSAFAhPAQFleH2mGksBKSAFpIAUkAJSIFUKCChT1R2qjBSQAlJACkgBKSAFwlNAQBlen6nGUkAKSAEpIAWkgBRIlQICylR1hyojBaSAFJACUkAKSIHwFBBQhtdnqrEUkAJSQApIASkgBVKlgIAyVd2hykgBKSAFpIAUkAJSIDwFBJTh9ZlqLAWkgBSQAlIg9Qq8+OZ827pjd+x63tLnYmvauFHs8iqYLgUElOnqD9VGCkgBKSAFpEDwCrwwZZ7d/n8+VFA7rr6sm034zT8UdE5WC+/evdtGjx5tvXr1svPOOy+IZgoog+gmVVIKSAEpIAWkQDgK/P4v0+3bvxhTUIUv6NLB3vnj/5X3nNdff92WL19uw4YNsyZNmuQtH6dAdQC3cOFC+9Of/lTlZTp16lTUevibCCjj9JrKSAEpIAWkgBSQAplWIEtAGe0o4HL69OklgcjofQSUmX481DgpIAWkgBSQAlIgjgLlAsrKykqbP3++vfTSS7Z9+3Zr27at3XHHHXbaaafZsX538OBBe+yxxwyI47jgggvsrrvuqrKZVQHlgQMHbNq0aTZ16lTbu3evdejQwQYPHmytW7e2devW2dixY2348OHWokULd4+oK3vXrl02btw4W7x4sbtfjx497Jvf/KZxTcphAV20aJFt2rTJXZd6nXjiie730Xt2797dBg0aZE2bNrWtW7fa+PHjbcmSJVa/fn27/PLLrV+/ftagQYM4XVfjMnJ511g6nSgFpIAUkAJSQApUpUC5gPL999+3p556ym6//XYHY6+99pqtWrXKWRS3bNliY8aMceB1xhln2BtvvGFLly61ESNGWL169WLFLFYFlDNmzLCZM2favffea61atXL3XLNmjbvnp59+ekyg7Natm4PJPXv22K233mr79u2zxx9/3IDDyy67zNUHCL7zzjutcePG7v/nnnuu9e3b1/w977vvPmvevLlzyZ966qkOHKPXpM1/+MMfrE+fPnbxxReXdLAKKEsqry4uBaSAFJACUqDuKVAuoATKsBI2a9bMQeLatWsd0AGN+/fvt0cffdRZ7AC2Ro0aGRZCynJOnEUwuUDpzwPWLr30UtfRWAi51o033mgNGzY8JlB27NjRRo0aZbfccovxb45PPvnEWTFPPvnkL9SH2NENGzY4+OT60XtG6zV58mQH0Vy3ffv2DljRoljxpscazQLKuvecq8VSQApIASkgBUqqQLmA0ruC33zzTdu5c6drIy7iBx980LmcP/74Y5swYYJhyeTn/fv3t86dO3/BFX0scXKBsqpYx+jPuOexXN5YM7EsYoHEnR09qrquB8qBAwc6oMQKGj243gMPPODc3m+//bb7s23bNrvkkkvs+uuvd1bOUh4CylKqq2tLASkgBaSAFKiDCpQLKOfOnWvA5N133+3iJ6MxjN4Syd+4kufMmePiEO+//35nrSymhRJLKBDHvY4FlFVZKAFJ6laVCz7XQkm85YUXXnjU6OJcQJr2YB0FKHHz40a/6qqrSjoSBZQllVcXlwJSQApIASlQ9xQoF1ASW7hgwQIbMmSIgyog7L333nOWu88++8yeeeYZt7CFRTrA55QpU44CyosuusgtjIlroaRcNIayTZs2LjZz2bJlzs2Ou/nhhx+2a665xsEfi2+effZZ57b2MZRYVXFP8/cf//hH69Kli/Xs2fOYLm/qj1sbaykLjrgn/yZekvOIIT3++OOdy50QAEBZQFn3nkG1WApIASkgBaRA8AqUGignTZp0lEbEBwJwWCWxCLIyGqBkxfbq1att6NChbtX1rFmz3KIZVoDjIr755puta9eu7lpYK1999VU7//zz3aKeqo5CV3lzDSyhf/nLX1yc5tlnn+3A77rrrnMJy6OrvLFKEt/JKm8PgtHE5t5CCVBGV3kDrQDybbfdZieddJK7PhqsXLnSrfIGZIFLXOGlPGShLKW6urYUkAJSQApIgTqoQCmBsg7KGUSTBZRBdJMqKQWkgBSQAlIgHAVqApRnntbOFo/9RTiNVE2PUkBAqQEhBaSAFJACUkAKFFWBz7busFt/+P/b51t3xLrujl177EdDb7ChN/WKVV6F0qeAgDJ9faIaSQEpIAWkgBSQAlIgKAUElEF1lyorBaSAFJACUkAKSIH0KSCgTF+fqEZSQApIASkgBaSAFAhKAQFlUN2lykoBKSAFpIAUkAJSIH0KCCjT1yeqkRSQAlJACkgBKSAFglJAQBlUd6myUkAKSAEpIAWkgBRInwICyvT1iWokBaSAFJACUkAKSIGgFBBQBtVdqqwUkAJSQApIASkgBdKngIAyfX2iGkkBKSAFpIAUkAJSICgFBJRBdZcqKwWkgBSQAlJACkiB9CkgoExfn6hGUkAKSAEpIAWCV2DTjg22b/+e2O1o36JD7LIqmD4FBJTp6xPVSApIASkgBaRA0Aqs3LjI/n3yjwtqwxVnXWt3XvJAQeeUuvATTzxhJ510kvXt27fUtwr++gLK4LtQDZACUkAKSAEpkC4F3l79mj0x+7cFVer0lmfaj679t7znvP766zZp0qTD5erXr2+nnnqq9e/f304//fS85xdSQEAZXy0BZXytVFIKSAEpIAWkgBSIoUCpgXL58uU2bNgwa9KkiR04cMCmTp1q8+fPt+HDh1vLli1j1DBeEQFlPJ0oJaCMr5VKSgEpIAWkgBSQAjEUqE2gpDoVFRU2atQoGzRokKvd2LFjHVy2aNHCdu/ebaNHj7ZevXpZ586d3b+BzmXLltmVV15pV111lU2cONFmzpzp4LRbt27uOs2aNTOAslGjRvbpp5/aunXrrE2bNnbHHXfYaaedZpWVlQ5iX3rpJdu+fbu1bds21u+o34oVK+yFF16wjRs3HnVeDGlTW0RAmdquUcWkgBSQAlJACoSpQG0CJRAIDM6YMcNGjhxpO3bsyAuUwODAgQPtxBNPtLffftuWLFlid955p4PI559/3ho2bOh+/+STT9oHH3xg99xzj7Vr186ee+451yFA5Zo1a+ypp56y22+/3Tp16mSvvfaarVq1yllOt2zZYmPGjHFgesYZZ9gbb7xhS5cutREjRrjf/f73v7dvfOMbduGFF9r06dPtvffec79r2rRpmB0uC2Ww/aaKSwEpIAWkgBRIrQKlBspoDGW9evWcle/mm292FkgsifkslD179nQwt3fvXmex7NGjh/s/B8CH5fDMM8+0p59++qhFOQsXLnQACDQ2aNDAnQ+EUoe1a9e6+wKG+/fvt0cffdQuv/xyu+yyy5yVc9euXa7stGnTXFkglWtErasdOoS70l0WytQ+jqqYFJACUkAKSIEwFSg1UEZjKHMVigOUuL/PO+8827Ztmz300EPWr18/9//cIzeGMgqUWDGBwzfffNN27tzpTsXi+eCDDzpX+8cff2wTJkyw999/3/2cRUMAb+6iIs4DSO+9917r3r17mB0uC2Ww/aaKSwEpIAWkgBRIrQKhAGVVFsp9+/Ydtjzi8o6mDYoC5aJFixxM3n333c5CGgVZLJHeeol7fc6cOQ4+77//fps7d66tX7/enQdIZuWQhTIrPal2SAEpIAWkgBRIiQLlBEpc1g8//LBdc801zo29ePFie/bZZ+3WW289vCjHWyiRa/LkyYbF86677nKrxseNG2ekIiKGsjqXN5C4YMECGzJkiHNpY3kkFvKBBx6wzz77zJ555hl3TRbwAJFTpkxxQImL+/HHHz9sFd20aZOL46S+xx13XEp6sPBqCCgL10xnSAEpIAWkgBSQAtUoUE6gpFrA3l/+8hdnJTz77LNdXOR1111XJVCyqMev8saayCpvYJIFMtW5vClLzCSWSoDyggsusNWrV9vQoUOtdevWNmvWLLdQhxXgrVq1cjGeXbt2dapFV3kff/zxdsMNN9hXvvKVoC2WAkpNCVJACkgBKSAFpEBRFSglUBa1orpY0RQQUBZNSl1ICkgBKSAFpIAUQAEBZd0bBwLKutfnarEUkAJSQApIgZIq8OGWNfa/3viR7dm/O/Z9rus2yG467+7Y5VUwXQoIKNPVH6qNFJACUkAKSIFMKHCw8qAdOLg/dlsaNmgUu6wKpk8BAWX6+kQ1kgJSQAoEpcCeNTOt8sDeWHX+ZMU86/SNv49VVoWkgBQIRwEBZTh9pZpKASkgBVKnwJ61M23bzEdi1Wvvcafbn8c+Zd8esyJWeRWSAlIgHAUElOH0lWoqBaSAFEiVAlgmt80qDCZpgIAyVd2oykiBoihQMqAk0zwZ5EnWST4m9r0kYSgHOZtIHEpuJrYnYjsiv90Qe136vE4kFo3mgypKi3URKSAFUqnAwV1bYtdrx8a11rzDBbHLq2DxFdi19FXbPu9xq9/khGovfnD3VtvX7BT78/jnD5cTUBa/P3RFKVBuBUoClCQJBQoBxptuusnatGlzOFnn5s2b3Ybp1157rctgT5Z5NnkfOXKkA8+XX37ZbZpO5nmOMWPGWMeOHV1GeR1SQApkU4H9m1dZxZu/tso92/M2sPL4k+2DfW3togH/kLesCpROgc9f/IHtfn9GrBvMWrnVPqk4EmMpoIwlmwpJgaAUKAlQshH6K6+84jY6z91GiH0w2c9yxIgRzmK5e/duGzVqlPXu3dvOOussGz16tPXs2dPBJgfASbZ5LJxkotchBaRAthQoFCYnvT7Fzul9p13S/7vZEiKw1ggoA+swVVcKlFiBkgAlFseVK1fajh07bOPGjW7T9DvuuMPtZ8leltFN0QFKIJJ9NbFEApe33HKL+zdHdCN27zIvsSa6vBSQArWkQE1gcuvnm+3SAd8RUNZSHx3rNgLKMneAbi8FUqZASYCSvS8/+OADu+eee6x9+/b2xhtv2NKlS51V8q233rINGza4DdM5okDZoUMHB5SDBg0y/p0EKIHWbdu2pUxuVUcKSIGoAifM/GlsQWYv/sA+3viZK9/pyjvcHx3lU+C4Bb+xhhsXxKpA1OXd/sLr7JxvPBjrPBUqnQJ+T+nS3UFXrmsKlAwoTzrpJOvbt6/Tk03ZsULedtttbkP02rBQVlRU1LW+VHulQHAK7H7pO3Zwc7wUMlOXbLEtOw8lST7vm99yf3SUT4E9k//ZDnzwTqwKRIHy7J4D7LLbfxzrPBUqnQIsiNUhBYqpQEmA8qWXXnKWx4EDB7rFOFGgBPSmTp1qw4cPdzGUO3fudIt0gM/OnTs78OzRo8fhGMrZs2fb3LlzFUNZzF7XtaRAShTY9PRQ2/fp0li1iQKlXN6xJCtpoZq6vLv1HmxfH/rzktZNF5cCUqD2FSgJUK5bt86efPJJu/XWW+2MM844yuXtATK6ynvy5MkOMFu2bFnlKm9A01s7a18i3VEKSIFSKSCgLJWypb+ugLL0GusOUiAkBUoClJWVlS7X5PPPP+8W5rAYB3c3bnAOfvfCCy8Y1kogEktmly5d3O/IQ0mOysWLF7v/n3/++TZgwABr3LhxSLqqrlJACsRQQEAZQ6SUFhFQprRjVC0pUCYFSgKUZWqLbisFpEBgCggoA+uwSHUFlOH2nWouBUqhgICyFKrqmlJACsRSQEAZS6ZUFhJQprJbVCkpUDYFBJRlk143lgJSQEAZ7hgQUIbbd6q5FCiFAgLKUqiqa0oBKRBLAQFlLJlSWUhAmcpuUaWkQNkUEFCWTXrdWApIgboClOxRzl7l7AyU76jX6Dibv3KT9f3h0/mKlvX3hQDl6oOd7L35c1x9lTaorN2mm0uBkikgoCyZtLqwFJAC+RSoC0BZE5hcsWiufXtMvITv+TQu1e8FlKVSVteVAmEqIKAMs99UaymQCQWyDpQ1hUk6V0CZiSGuRkiBOqOAgLLOdLUaKgXSp0DWgXLzc/G3h1y5doPNW3go/66AMn1jVTWSAlKgegUElBohUkAKlE2BrANlIW7h6H7XAsqyDUndWApIgRoqIKCsoXA6TQpIgeQKCCiPaCigTD6edAUpIAXKp4CAsnza685SoM4rIKCsGihDWAldiPVVq7zr/KMuAeqAAgLKOtDJaqIUSKsCAkoBZVrHpuolBaRAYQoIKAvTS6WlgBQoogICSgFlEYeTLiUFpEAZFRBQllF83VoK1HUFCgHKdyta2/srlznJLh3wHbuk/3dTL18hbuFoDKVc3qnvWlVQCkiBHAUElBoSUkAKlE0BAaUslGUbfLqxFJACRVVAQFlUOXUxKSAFClFAQCmgLGS8qKwUkALpVUBAmd6+Uc2kQOYVEFAKKDM/yNVAKVBHFBBQ1pGOVjOlQBoVEFAKKNM4LlUnKSAFCldAQFm4ZjpDCkiBIikgoDwiZGi5GgtZcBRa24o0vHUZKVCnFBBQ1qnuVmOlQLoUEFAKKNM1IlUbKSAFaqqAgLKmyuk8KSAFEisgoBRQJh5EuoAUkAKpUEBAmYpuUCWkQN1UQEApoKybI1+tlgLZU0BAmb0+VYukQDAKCCgFlMEMVlVUCkiBahUQUGqASAEpUDYFBJQCyrINPt1YCkiBoiogoCyqnLqYFJAChSggoBRQFjJeVFYKSIH0KiCgTG/fqGZSIPMKCCgFlJkf5GqgFKgjCggo60hHq5lSII0KCCgFlGkcl6qTFJAChSsgoCxcM50hBaRAkRQQUAooizSUdBkpIAXKrICAsswdoNtLgbqsgIBSQFmXx7/aLgWypICAMku9qbZIgcAUEFAKKAMbsqquFJACx1BAQKmhIQWkQNkUEFAKKMs2+HRjKSAFiqqAgLKocupiUkAKFKKAgFJAWch4UVkpIAXSq4CAMr19o5pJgcwrIKAUUGZ+kKuBUqCOKCCgrCMdrWZKgTQqIKAUUKZxXKpOUkAKFK6AgLJwzXSGFJACRVJAQCmgLNJQ0mWkgBQoswICyjJ3gG4vBeqyAgJKAWVdHv9quxTIkgICyiz1ptoiBQJTQEApoAxsyKq6UkAKHEMBAaWGhhSQAmVTQEApoCzb4NONpYAUKKoCAsqiyqmLSQEpUIgCAkoBZSHjRWWlgBRIrwICyvT2jWomBTKvgIBSQJn5Qa4GSoE6ooCAso50tJopBdKogIBSQJnGcak6SQEpULgCAsrCNdMZUkAKFEkBAaWAskhDSZeRAlKgzAoIKMvcAbq9FKjLCggoBZR1efyr7VIgSwoIKLPUm2qLFAhMAQGlgDKwIavqSgEpcAwFBJRFGhozFiyPfaWZ8xbbD4b1j11eBaVAVhUQUAooszq21S4pUNcUEFAWocdfnbnQfvbwC7GudM7pbezMtk3tp9+9L1b5tBRasW6DHTx4MFZ1Vry/3m646tJYZVWobisgoBRQ1u0nQK2XAtlRQECZsC8Lhcknnn7WfvqdIUEB5aLVH9o//tvTVrF9Z161Op7cyqZPm2LrZ47NW1YFpICAUkCpp0AKSIFsKCCgTNCPNYFJbhcSUNYEJj/dtNn2rpiSQFmdWlcUEFAKKOvKWFc7pUDWFRBQJujhy+/7HzZ/6dpYVzhYsd5s/x5XNhSgrClM0kYBZaxhUecLCSgFlHX+IZAAUiAjCggoE3Rk1oHyxr/7d3tv5fpYCu3c/KFVbN5wuKyAMpZsdb6QgFJAWecfAgkgBTKigIAyQUdmHSgH/uN/2IQZ78ZSqHLbJ1a5d4crO2LwDfbQz78f6zwVqtsKCCgFlHX7CVDrpUB2FBBQJuhLAeUR8QSUCQZSHT5VQCmgrMPDX02XAplSQECZoDsFlALKBMNHp5qZgFJAqQdBCkiBbCggoEzQjwJKAWWC4aNTBZRHjYHVBzvZe/PnuJ916wbl94MAACAASURBVD3Yvj7056keI5+/+APb/f6MWHUMrW2xGqVCUkAKHKWAgDLBgBBQCigTDB+dKqAUUOopkAJSIDMKlBwo582bZy+++KINHTrUOnTo4IRbtGiRjRs3zrZv324tWrSw/v37W/fu3d3vdu3aZWPHjnVl6tevb926dbOBAwda06ZNUye6gFJAmbpBGViF5PI+0mGhWfFkoQzsYVN1pUCJFSgpUG7evNkee+wx27lzpw0fPtwBJT979NFH7dprr7ULL7zQFixYYJMmTbKRI0da69at7eWXX7a1a9fakCFDXNPHjBljHTt2tH79+pVYisIvL6AUUBY+anRGVAEBpYBST4QUkALZUKBkQHngwAFnhfzSl75ka9assUGDBjmgXLhwoU2bNs1GjBhhTZo0sd27d9uoUaOsd+/edtZZZ9no0aOtZ8+eDjY5AM5Zs2bZsGHDrFGjRqlSXUB5pDsuPqOFzZ4zz/1AaYNSNUxTXRkBpYAy1QNUlZMCUiC2AiUDSkBwzpw5dtNNN9njjz9+GCinTJli69evt7vvvtvq1avngBKI7NWrl7NEApe33HKL+zcHADp9+nQHlABomg4BpYAyTeMxxLoIKAWUIY5b1VkKSIEvKlASoNyyZYuDyJtvvtlOOOEEB4neQvn666/bhg0b7K677nK1iQIlFsxo2SRACbRyn1Iew3451pat2xjrFtGtF0cMutaGD7o21nnlLPTD3020txauiVWFru0a2qIlS13Zm6/uYT8aOSjWeSpUtxVo++4vreH2D2KJ8M6GZvbx+nWu7KlfHeT+pP1oteRha/LZwljVXLitna1avtiVbfflq61Tn5GxzitXoSy3rVya1tZ9GzRocNgLWFv31H2yr0DRgRJX9/jx4+3EE0+0q6++2rZu3XoUJNaWhXLfvn0l771eI/7VFiw79ILLd0SB8scP3mP/9OA9+U4p++9v+9FDNvGteC/Dizq2sDnzDrm8h93az/7jZ98re/1VgfQrsGXsSNu/cVmsii7Y0srWrFruyl5004PuT9qPrRN/ZHvXvB2rmqsOdLSFC+a6sud+7Va78t6fxTqvXIWy3LZyaVqb923YsGFt3k73qgMKFB0osQyy6IbV2rkHC3Hat29vU6dOdYt0cGGzYIfyffv2tc6dOzv3d48ePQ5/Pc2ePdvmzp0bfAxllzb1bemyFU6Sn35niP30u/elfngVsvWiYihT352prKBc3ke6Rau8UzlEVSkpIAViKlB0oMy9b0VFxVEWyqpWeU+ePNkBZsuWLatc5Q1oApxpOwqJoRRQpq33VJ80KCCgFFCmYRyqDlJACiRXoNaBkiqTY/KFF14wYBOIJM9kly5dXGuwbLI6fPHiQ7FE559/vg0YMMAaN26cvLVFvoKA8oigslAWeXDVkcsJKAWUdWSoq5lSIPMKlBwos6yggFJAmeXxXRttE1AKKGtjnOkeUkAKlF4BAWUCjQWUAsoEw0enauvFo8aAYij1SEgBKRCyAgLKBL0n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CZDaB8deZC271nX6yRMHPe3+x//sO9scqqUH4FNj091PZ9ujR/QTN7t6K1vb9ymSt76YDv2CX9vxvrvHIW+vzFH9ju92fEqsLqg53svflzXNluvQfb14f+PNZ55SqU5baVS1PdVwqErICAMkHvCSjDB0pg8mcPvxBrFJxzeht74ulnbe+KKbHKq1B+BQSURzQSUOYfLyohBaRAehUQUCboGwFl2EBZE5ikxQLKBA9NzqkCSgFl8UaTriQFpEA5FRBQJlBfQBkuUD71yiz7t8dfsVYnHF/tCPhs63Y765RW9vz48a7ciME32EM//36CUaNTowoIKAWUeiKkgBTIhgICygT9KKAMFygH/uN/2IQZ78bq/cptn1jl3h0CylhqFVZIQCmgLGzEqLQUkAJpVUBAmaBnBJQCygTDR6cmWOXd7fr/bo8va26LVn2YV8fmxzWxHZs+tBnP/Dpv2WIXyPLClSy3rdjjQNeTAnVBAQFlgl4WUAooEwwfnVpDoNxjje2vre60NZ8fyKuhh8m/znu3LLGvWYauLLct78BSASkgBb6ggIAywaAQUAooEwwfnVoDoFy6co1NrtfHNlnbvPpFYbJcsa9Zhq4sty3v4FIBKSAFBJTFHAMCyroBlBef0cJmz5nnGlsuMCnmuE3TtQqNofz+tOau+se1PMn9qe7Y+MmHtnzJorL2W5ahK8ttS9MzorpIgVAUkIUyQU8JKAWUCYaPTq2BhfLH0xraou2tY2mXhsVUWYauLLct1gBTISkgBY5SoCRAuWfPHpswYYLNmTPHDh48aB06dLA777zTTjzxRHfzRYsW2bhx42z79u3WokUL69+/v3Xv3t39bteuXTZ27FhXpn79+tatWzcbOHCgNW3aNHVdJ6AUUKZuUAZWoUItlALK9HSwgDI9faGaSIE0KFB0oKysrLTx48fbtm3bbPDgwVavXj17/vnnHSjec889tnXrVnv00Uft2muvtQsvvNAWLFhgkyZNspEjR1rr1q3t5ZdftrVr19qQIUOcPmPGjLGOHTtav3790qDXUXUQUAooUzcoA6uQgPJIh2mnnMAGr6orBaRAaS2Ue/futaefftouu+wyO/fcc93NFi5caNOnT7dhw4bZihUrbNq0aTZixAhr0qSJ7d6920aNGmW9e/e2s846y0aPHm09e/Z0sMkBcM6aNcud26hRo1R1n4BSQJmqARlgZQSUAsoAh62qLAWkQBUKFN1CmXsPLJZYHXGDDxgwwKZOnWrr16+3u+++21kvAUogslevXs4SCVzecsst7t+5MAqApukQUAoo0zQeQ6xLKYEyDYupsuwWznLbQnyWVGcpUG4FSg6UWBjfeOMNGzp0qLVq1cpef/1127Bhg911112u7VGgJNYSoBw0aJCLu0wClPv27Su5tr1G/KstWLYu1n26tK5vS5evcGV//OA99k8P3hPrvHIWuu1HD9nEtxbGqsJFHVvYnHmHVkIPu7Wf/cfPvhfrvHIVynLbyqVpTe67ZexI279xWaxTF2xpZT95s1HsRTlpGJNbJ/7I9q55O1b7Vh3oaAsXzHVlz/3arXblvT+LdV65CmW5beXStDbv27Bhw9q8ne5VBxQoKVD+7W9/c4tz7rjjjsOAOGXKlFqxUGIFBVxLeQz75Vhbtm5jrFt0OG6vrVn3gSs7YtC1NnzQtbHOK2ehH/5uor21cE2sKnRt19AWLVnqyt58dQ/70chBsc4rV6Est61cmtbkvm3f/aU13H7ouch3vLOhmf2Pd06IDZRpGJOtljxsTT6L91G2cFs7W7V8sZOh3Zevtk59RuaTpKy/z3LbyipsLdy8QYMGh8PKauF2ukUdUaBkQLl69Wp77rnn7Pbbbz/svkZTVm/j9h4+fLiLody5c6dbpNO3b1/r3Lmzc3/36NHj8GCfPXu2zZ07VzGUZRiQhex3nQb3YiESZblthehQ7rJyeR/pAS3KKfdo1P2lgBRIokBJgJJV2izMyYVJKrp58+YvrPKePHmyA8yWLVtWucob0AQ403YohvJIjwgo0zY6w6iPgFJAGcZIVS2lgBTIp0BJgPKJJ56wd9999wv3Jm3Qeeed56yUL7zwglVUVDiIJM9kly5dXHnSC5GjcvHiQ66f888/3y3mady4cb621PrvBZQCylofdBm7oYDy2EA5r1Eve29F/nCAZWs+to5tmtpTv/rHWh0dWpRTq3LrZlIg9QqUBChT3+oiVVBAKaAs0lCqs5cRUFYNlKtOu8ve/rBBrHEBTI778wTbu2JKrPLFKiSgLJaSuo4UyIYCAsoE/SigFFAmGD46tcRbL6YhDKMm0DW73mW21A7l8M13eJikXEhA+elpN9nqD+MtaFy6cq39/ucP5JNCv5cCUqDMCggoE3SAgFJAmWD46FQB5VFjgEU5//jaIatksxPb2ontz6x2jHz0yQab+85bh8uEApRbOt9pL678Uqzxf85pre2JZ56rdViOVTkVkgJS4CgFBJQJBoSAUkCZYPjUyqmvzlxou/fEy8k6c97f7H/+w721Ui9/E7m8j8gNUP7kla02c0v7WH1QuWOjVe7e6spe3+dyG//wL2KdV6xCNbG+LrWuNrvepbGq4GGSwrUNy7EqqEJSQAoIKIs1BgSUAspijaVSXAeY/NnDL8S69Dmnt7Ennn621l/cAsqaA+UVXdvb9BkzggHK/3f6fvu8Xktr2ryVNW97WrXjsmLrNpv6xqTDZQSUsR5jFZICZVVAFsoE8gsoBZQJhk9JT60JTI4YfIM99PPvl7ReuRcXUNYdoAzJ+hodp/u3fGB28ECs56Lik/etdberYpVVISmQNQUElAl6VEApoEwwfEp26lOvzLJ/e/wVa3XC8dXe47Ot2+2sU1rZ8+PHu3ICyuJ3SaFu4UKgKzQLZUht8yNh/+bVtvXNf7eDe7bnHRyVx51sk96Yanf9embesiogBbKogIAyQa8KKAWUCYZPyU4tZBegym2fWOXeHQLKEvWGgPKQsIXGh5YblqlzTWBy6+eb7NtjVpRoNOmyUiDdCggoE/SPgFJAmWD4lOxUAeUhaUNMGxSSFS/LsFxTmOzWe7B9fejPS/Zs68JSIM0KCCgT9I6AUkCZYPiU7FQBpYCyZIMrcuEsA+VnL3zP9m1aGUvGeas32ZoPN7uyAspYkqlQRhUQUCboWAGlgDLB8CnZqYUAZbmteFqUc2QYhOYWzjJQFtK2WSu32icVewWUJZvRdOFQFBBQJugpAaWAMsHwKdmpAkpZKEs2uOqIhVJAWRsjSPfImgICygQ9KqAUUCYYPiU7VUApoCzZ4BJQfkFaLMvvzZ8jC2VtDDrdI9UKCCgTdI+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FsSoLzq+va2fc/WWHdfvW6FPfCNf4pVtpiFkoDJ8G9dZhu3fxKrOus+ft++dfUPY5UtVqEkbXvo598vVjVKcp2Q2rbp6aG279OlsXR4t6K1/XhaQ1u0vXWs8hef0cJmz5nnyo4YfIOVo98K2ROaLfx+8spWm7mlfaz2XdG1vU2fMcOVvb7P5Tb+4V/EOq9YhdS2Q0pq68VijShdJ3QFBJQJerCmQPl//+wb1qDNp7Hu3Pxga3vh5edt0m8O7RVbm0dNweTv/+Eqa3VWRayqtmxwko3987O13r6atq1cYBJLzP8qFFLbBJRHelZAeUSL0GBZe3kXMkOpbFYVEFAm6NmaAOVV/dpbn+vjWSA8TPbrOcC+d/uPE9S0ZqfWBEx69G5n1996WqwbepikcG0Dc03aRj0FlLG6NnYhAaWAsqrBIqCM/QipoBRIjQICygRdUShQnn1JhbVu29hOOamNnXJym2rvvOXzLfbGa5NdmVCAsmWnddb+tKbWtvWJ1vG0k6tt37Zt22zSxNdcmR5f7mX/8q1/T9AThZ8qoDykWbndwgJKAaWAsvD5S2dIgTQqIKBM0CuFAmXHSz+0Duc2jHXHj5Zssh2f7Q4KKJucusTOvbRRrPZ9uupzq/hkh4AyllqFFQoJlgWUAkoBZWHPt0pLgbQqIKBM0DMCyiPiYekqBCjbVXayt94+tKBAFsoEg7CKUwWU6bC+UgstXDnUF1mPD1UMZXHnMF0tTAUElAn6rZRA2XznSTZv/tzMWigFlAkGXp5TBZQCytKNriNXFiwfgWUBZW2MON0j7QoIKBP0kIBSFsoEw6dkpwooBZQlG1yRCwsoBZS1Mc50j3AUEFAm6CsBpYAywfAp2akCSgFlyQaXgPIL0ioPZW2MNt0jBAUElAl6S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spqgbJr78H24ufdbeZ7K/N2Qb169ax5/V32yqj/J29ZFZACISggoEzQSwJKAWWC4VOyUwWUAsqSDS4B5TGBstLq2ezWd9myz+rnld/DZNMvVdr4h3+Rt7wKSIEQFBBQJuglAWXdBMpb7j7TPtyyJu/I+WTremu85wT73o3/nLdsMQskAcrabtump4favk+Xxmr+uxWt7cfTGtqi7a1jlb/4jBY2e848V3bE4BvsoZ9/P9Z5xSz0+Ys/sN3vz4h1SfaE/skrW23mlvaxyl/Rtb1Nn3Ho2tf3ubzWwURtO9RN9Nu78+falHp97EM7NW/feZic/ObbZem3vBVUASlQQwUElDUUjtMElHUPKH/4T72s+ak7Yo0aYPKzj7fYv3zr32OVL1ahmgJlOdomoDzS6wLKI1qEBst//8oB27G/gTVp3tpOaFs9VG7etNGWLpxftg+BYs0zuo4UyFVAQJlgTAgo6xZQXn/r6dajd9tYIwaYfPm1F63Hl3sFAZTlalshQDl1yRb71YpzZaH8rxEYGnTJ+nqo48rdb7EmMBWSAjVQQEBZA9H8KQLKugOUHS5e5xp7SrvW1vmM06odNRs2bbC3psx0ZUIAynK2TUApC2VVD1O5oSvL7vwErzydKgWqVUBAmWCACCjrDlA2OXWJnXtpo1ijpV1lJ3vr7UOxbSEAZTnbJqAUUAootSgn1sSqQqlXQECZoIsElALKqoaPgDL+QyWgFFAKKAWU8WcMlUyzAgLKBL0joBRQCiiTLTgSUAooBZQCygSvYZ2aIgUElAk6oxCgPFix3q67vYF1OLdhrDs233mSzZs/15Xt13OAfe/2H8c6r5iFCl0tXE7XaaHtVtsOKUZqnXL2m4BSQCmgFFAWOn+rfDoVEFAm6BcBpSyUslDKQlndFJLlxR2FtG3Wyq32m+WdlGNTq7wTvHF1atoVEFAm6CEBpYBSQCmgLBZQZhm6sty20PKHJnjl6VQpUK0CAsoEA0RAKaAUUAooBZT5J1EB5RGNyp0SKX9vqYQUqJkCAsqa6ebOElAeEa9y2yd25TcPKrWOmWmVd/yHSjGUR7TKMnRluW2yUMZ/3lUy2wqkDih37dplY8eOtUWLFln9+vWtW7duNnDgQGvatGnqekJAKaCUhVIWSlko80/NAkpZKPOPEpUIXYHUAeXLL79sa9eutSFDhjhtx4wZYx07drR+/fqlTmsBpYBSQCmgTANQUoe9K6bU6hxZW4ty0t42WShrddjpZilWIFVAuXv3bhs9erT17NnTLrzwQifbggULbNasWTZs2DBr1CjeTiW1pbeAUkApoAwHKB98sLd9vnNTrOnh/Y9W2j29HoxVNi1AuXTmQ/ZRxaEtQvMdH238wG7rMSJfsWp/X5tAmea2CSgTDSOdnCEFUgWUW7dutVGjRtktt9zirJIcCxcutOnTpzugbNKkSaqkF1AWByi5yqTfzKnVvi0kD6XiQ490TbHjQ0sZQ0m/Ve7d4Sp/wWWtbNCQTrHGWOtGJ9u65R/Zv3wrGSxzs9qCri7dT7B7H+hslVaZt42tm5xs8995z377gz/lLZsGWE572wSUiYaRTs6QAqkCyoqKCgeUgwYNsg4dOiQCSiA0yXH87g/ynj70P2fb0o+25S1HgUITm9fb0MyWr1zurn32yV3tjl7finWfuIXitO8Hj79nM5bFs+gUCl1NKlrawr8tdNU9tXVHG9bne3Grnrec2hZOv52+7P+zxjs/zNunFJi6ZIv9asW5tmh761jlPVAWApMNdzezV16faF1O6W6Dr0hmwaOS7Vf/wY6rWByrvoXGGX75lGb23sKFBnDd/e2zrV69/LdptP84e+WViXZyy1NtRN/v5z+hmhJq2yFx3q1oY79862DsHJu+3zi365mn2a9+fKftOrg9dl+0bHBy7LLVFezVq1dRrqOLSAGvQKqAspgWyl//+tc2d+6hnWYKPb7Wqb4N6F4/72nffLK+Lfw0xixeA6DcuHCHbdn6uTXed7yduP30vHUppMDFp9azuy9skPeUoX+pb6+tjte+QoHy86V7bNPmjdZwf1PXvvqV+euTt8Ls/KK2WUj99nfdPrBTj9sTp2trBJSX925kV99wiu3ZciDvPXbv2mPvLXivqGPyvs4fW7cTD1lJ8x2FAmWb+lvt9HP32DcHnW57KvZbPav+Wd23f5/Nn73AGhxsZC23ne7+TnKobYfUq0m/fbpxo7U+vpFdc9nJ1vmaltbohPzz396tB2zNlC3G38U4/vSnZBbqYtRB18iWAqkCyr1797oYyh49ehyOoZw9e7YDw0JjKHfs2GFcr9Cjct10O7hkfKzT+o1rYe99EO/LEgvlfX93kjVsWRHr2h8t2WTntL3AfjLkl1Yvjukh1lXNDqyfbXvnj4lVeuikVvba4nj1BSgHD21tzU+PV77NgdNt84cV9pP7fmnNm50Qqz75CqlthxQKqd92/PnbdmDTinxd636PhfKhjV+32ev3xyqfhjG587Wf2v51M2PVFzAZtbGHvf5+zI+4HRvthv7N7eQvx5uD2n/pLFu5aJX9eMgv7ZQ2p8WqU3WF1LYjQFlIv/Xo0s72bv/MHvtff2fT14+3Lbs25+2LE5u2thu63m387Y+avN/8uaxHOO644/LeVwWkQCEKpAooqXhVq7w7d+5sffv2jdWuAwcOGDDJ34UehcBkvQ697JsPrbP3Vq6PdZs+3dvZN+9qZEs3LohVvklFK/vxoF8VFSYrP55rB997Itb9651ysd03bq+99k48d915pzazB/7+DJvz4bRY17fNTez/uLl4MKm2HZI9tH7b+/J37eDmlbHGzPJ63exXK7uXbEy22neajbzqB0X7wKFRe6f8zA6ufyde+/acan/aeZ09PjFe+dNb1Ld//unFNvPDibGuf1KDM2zQhcOtfetTY5XPV0htO6TQ8hr027j/+O/29icvWsXuz/LJvnFi1gAAIABJREFUbC2atLJvdL7d/V2Mg7UIaUzDV4y26RrlVSB1QEkeynHjxtnixYdA5vzzz7cBAwZY48aN8yrFF9vOnTutsjJ/YHrei6mAFJACUiBDChysPGj16+UP5QmxyVluGwut8oUzxO0zrJJpy5YSt+4ql34FUgeUNZWMlEPAqA4pIAWkgBSQAlLgiAINGjRwLm7+1iEFSqVAJoCypvGShYr6pS99qdBTVF4KSAEpIAWkQJUK7N8fLx44iXxYJJs1a1bU8Kkk9dG52VUgE0CZ3e5Ry6SAFJACUkAKSAEpkH4FBJTp7yPVUApIASkgBaSAFJACqVZAQJnq7lHlpIAUkAJSQApIASmQfgUElOnvI9VQCkgBKSAFpIAUkAKpVkBAmeruUeWkgBSQAlJACkgBKZB+BQSU6e8j1VAKSAEpIAWkgBSQAqlWQECZ6u5R5aSAFJACUkAKSAEpkH4FBJTp7yPVUApIASkgBaSAFJACqVZAQJnq7klX5bZs2WKffPKJnXPOOUqSm66uUW2kgBSQAlJACpRVAQFlWeUP5+afffaZjR492vj7pptusq9+9auCynC6TzWVAlJACkgBKVBSBQSUJZU3Oxfft2+fjRs3zubNm2dsQSmozE7fqiVSQApIASkgBZIqIKBMqmAdOl9QGVZn018NGzY8XOnKykr79NNPbc+ePXbqqadagwYNwmqQaisFpIAUkAKpVUBAmdquSWfFdu7caU8//bQtXbpUlsp0dpGr1YIFC2zChAl2xx132JlnnmkHDhxwFua5c+caYNmuXTsbMmSItW3bNsWtUNWkgBSQAlIgFAUElKH0VArqCaQ899xzhuXLH3J/p6BjcqoA9P/xj3+01atXW7Nmzezee++1zz//3J599tnDVsn9+/db69atbdiwYYLK9HWhaiQFpIAUCE4BAWVwXVaeCm/YsMEeeeQRZ+kCUE4//XTFVJanK2LddevWrfanP/3J1q5d66DytNNOMyASq+T27dvdAqvNmzcLKmOpqUJSQApIASmQTwEBZT6FivT7jRs3OjfxZZddZo0bNy7SVWvvMgsXLnSA0qFDBxsxYoQ1adLEWSrrwkKddevWuXRJF198cVBxh1GoZKT07dvXrr32WjdoGI9Zh0piRefMmWNnn322nXTSSbX3sNTSnUIdl3HkCX2+rK6NWR+XcfpXZbKpgICyFvp19+7d9thjjxkvgG9+85t21VVX1cJdi3sL6k4bDh48aPfdd597SXPgXh01apR98MEHDjKBTaAzKwdpkn73u99ZRUWFs8x27949qKblWippAzGVuVDZsWNHGz58uOvDrByvvvqqvfHGG669uPYbNWqUlaa59F0hj8vqOiIL82V17cvyuMzMA6aG1EgBAWWNZCvsJNzEr7zyii1btswGDx7sVtiGdtCGxx9/3BYtWmTHH3+83XPPPXbGGWc4S9fDDz/s4vB69uxp5513XmhNq7a+vNywwm7bts0tcGnRokUQ7aO/du3a5dzduLij7u9cqPzLX/5iAwYMsFatWgXRtriVxCPw5z//2a688kq74oor4p4WRLlQx2UccbMwX1bXziyPyzj9qzLZVUBAWWDfYhlgscNFF13krHPHHXfcMRN8r1+/3rkVcbcRuxaS9efjjz+2559/3mjDueee64CDGDzaQ+qZ+vXrO7AEWkg/kzXLJC5+VrNfcMEFNnDgwGBc3byMp06dapMnT3YhCQDlrbfe6mJejwWVBT4CZS2OxXXatGnOfd+0adMv1AXQop0ffvihs7jS7iwdoY7LOH0Q8nyZr31ZH5f52q/f1w0FBJQF9DMw+eijjzp3U9euXd2CBywfV199dZVQiTWP1bakaPlv/+2/OfgM4aBdv//97x0w+4M24DZkVTcWO76yST8DWBKXhxu/Xr16ITQvVh2nTJliEydOdDCNNTaazzHWBcpQiP7Axfvaa6+5fsLFe+KJJ7qPGf6uzv1dhuoWfEs+aLCSL1myxG688UZnecw9aONDDz3k2jp06FDr3LlzwfdJ8wkhjsu4eoY6X8ZpX9bHZRwNVCb7CggoC+jj6Aubf+P+JJ4w14XNimgmxx49erjFHKRnCcVVisURaMZNimuUlzhQzP89VLZs2dJBNVZM2s7/Qziw2L355ps2ffp0B8I33HCDfeUrXzkKhFetWuUssFgmP/roI7c6OhTLMnut/+d//qdrz8iRI12/ME6xINOv9Fnz5s2dBY/+pExobu6VK1faH/7wB9cn999//+GURyx0ePvtt90HADDtk7en7SOH/vAfYsd6Zugr2hete8jjMtrOvXv3umePPvJHyPNlVZ6cE0444XDbQhmXIczfqmP6FRBQFthHuLsBLKx3TPi43rBQMklyMGHiFqZciAtwcDsBlCzSACi9+5S2AZehJsTGFTx27FiX2NsfudZVb0UgZ2OIC3D8win6yK/Ep60AypgxY9zYBCIBGg7c4SEc9Mt7771nl1xyicuQMH78eJs1a5b7vw9H8Ja7NC/AYQy++OKLDnZvueWWKq3e9CHzC/HI3uof+rj0Y4xxyMcMB1Z/QhZCni+r8+T4D7UQxmUIc4DqGIYCAsoC+wlQfOmll5xlhETfHFGo5GU9adIk5xLmZYeFK6QDiypAiSsfCxcvb15+WFmBEl5ugMhdd90VlDsRkCSxd69evaxPnz5uF5nZs2cf5bIHmGkvlrzbb7/duYnTfjDeaBsueVbXs/KXBUS33XabXXjhha76fPzQpzt27LAHH3wwGGs5dSerALGsPGtY7b7+9a87qzIfbVhkfcYBLHj03Ve/+lXnCk+bZZK2LF682J544gkX20oMNvNDNJQCmMT6SrxdtP8oH9q4zH1uPExiYSb91qBBg5zlPNT5Mo4nB6gMYVymfY5T/cJRQEAZs69YzYz1DrBq3769c9n4eDUuwYuOl8Tf/vY3Z1kIdZ9kJnigEhc9aYJoJ7GTWBJYzY31DiA7VtxoTDlrvRhQwoIG4gnbtGlzGLCwFnlLM+3yluZar2ANb+itV0AkkP/++++7RSvRHYywpABgJ598suvLUFz4XhLv5mYMcgD6WNDpTyA6lDbxbM2fP99Zyvl4iUIli4hIv5ULkzUcFmU/jXYwBwLM9BuWSbJcRGGy7JVMUIGsenISSKJTpYAJKPMMAu+mmjlz5mFXIdZJXDas3vZQ6d2ITKC82Lt16xbk8MKahQWSvIu//e1vXawdsAxkAiu4UkOzutIRLCSi/qT+we3Icffdd7sFLPQtUEncJJaTUPIVYi1n4RAxaOTHpO68vJ955hlnDePArQg0A8q0PZS0ToAyMZG4flnMxpafLMb52te+5izLWJE56LdjLdBJ4wN4LKgEvggvwarlLctprH9unfiApj+w6DPWmC+x/tN3HPTf9ddf7xYwUpZ/h/qxHW17Vj05IYw51TG9Cggo8/TNjBkzHIAAkUz07LzBywxLJXDFC4A4GdzcHCGveMatSN6+m2++2YEHEEZ7/RGSdYEXN/3ExE/qGL84BSsJrm9gkjaySOfll192/UmamVAWqQD8WJCBSQ4+cDws+sVHWCqxFDF2+/fvH0yIQtQ9yscNi6fwCmDB69KliwNnxir9hhuf8IyQQKU6S2V6XxVfrBmL1wilYCwSu4r1n/AL5kv/gc1ZIc0b1enPc8UHN3G8/MmiJyek8ae6pk8BAeV/9QkTBS8pYrD8F7QPGGfi+Na3vuWgA0sJ1h9eatEVwry4OUJzJ/ohSdtpGxZW0q3gUsSyhdWElYxf/vKXXXtDsC4AJLSFlfZ+RS1QQmzd66+/7uAfyDz//POdexhIwcIS2oHbjQUcxBL6FfihAHE+rXmefJwrfXjOOee4sckHgY+b5AW/Zs0aBzMhjMtom7MClVgd+UCjv+gHQi3olzvvvNPNk8Al7v2QoZK+wgpL7DztxNqPB4p3AG3Nkicn33Op30uB6hQQUEZWweISZeLzK0d94DWWLr6+33rrrcMwyS4xxAWdddZZzjoS0uFXzV5++eXuRQx4Pfnkk0fBZEjtidYVl5u3rAJZxNth5aJPsSqwRSSWLp9jk995gA6hzfQd8XbEDuIKzhJUYm1cvny5s3ixtScpqfiYA1hoMy9yXu68zLEwhwSR9BsWVdpHvUkpxgIxgKyqmMoQxqKvYxQqo9Zy+uqdd94xdmIKGSqJ1X3qqaccLDMmWTwFSHbq1MmNQ3ZBC9WTE9I4U13Tr4CA0sy9pMhNyMQAkHiopPtYlcmEyUuAeC1vmXz33XddrJp3cae/qw/VEKsrK0mjqy1ZSUssHjGEWCZDPjZt2uRWOgNbWJWjyeT9wiryxBHjxe94qeMSTvsRjU2jv7DWMRYJwwC2QrdU5kIJzxpxoezyw4fAvHnznIWIDwFvRff7yae97/yGCJs3bz6qqjxrhCrwLIYGlYw5rOF4ZJg/sUZGLZV8gBNTmQuVl112mcsaEcriN8CR+ZIYUCzjWGF5T+DZILb8uuuuc7Acoicn7c+N6heeAgLK/+qzY0ElFiC/awxWoW984xtupTMAxkFeP+K7QjiIt8MFhSWWiZIjZFdUVZr7XIyEJ9A3PtciVq9HHnnEfRSwaxHbRoZyRBPqe/glfg2Lif/AiUIlVhSsrtEEy2luKyEVxOLxYibkBBc+ViHAGQ+A37bUu8EBylBiJuk7LOa4TMmM0Lt3bxda492nQDOL+MizCVQShpGbTihtfefDY1icxx+syFjqSJFTHVTi4SG/awgfcF5z76XCwswHKoYEFmKyOAwPDzHYaMA8qkMK1HUFBJSREXAsqOTlRkyehzBO4aWG9SSUFZneSgJYMRFysLo5ZFdUVQ8vq9KxUGKNjOYH5cXAIhbS64SWi9HvgAMkA4p80NAWfp4LlbjmrrnmmmDGJX3o41qxXOEK5iCPK6me6DdyMob6wvbjEc9AdNwR+0kqJ6CZxWC4T9mZiTCNNG/zyRxJdgHCfXzYCNvQDh482H285cZURi2VWNmjO+SE8PL1FsoVK1a4DzT6E5jEMglAk5sXSyWeKh1SoK4rIKDMGQHHgkpcqbg5eBEw+TOJkDYolMPv2IDLCQsIh3fzZw0q/cp82ojFq1+/fu5F9/zzz7vYvFD25vZjy1tdGW8sdiDUghcdLnvAi5c0LzRedH41eyjjknoCjri0WThFG/zhQZNQDKx4IR4+qTxWPMadTydGP7EvOR+r0RX6aWwjH6PEWBM3jocGdzXxoMyHHH6FNy5ujmNBZRrbllsn+gX3tt8sgI9v+o4PNeZJ9oZnAR/9yrjlw5UPArTRIQXqugJ1Hij5asYVw1ZuvJjZLpH9gKuKqQxpEUDuwPYvZw+UuH6j8JwFqGRyx3rHC46V3LzwoulLcHMTB0XoQkgHVlUs5IxNrMos7MCdzwucBUYsNGLxEe7EEHOE8gHAwg0ssCQp9y5RYAtLGAnAQ1yFzxhj/PmtIqN9xLyDdQsrF23GtZ/WI3f7QKytxOxiPcbj4Vd4e2tkFCr56In2aVrb6PvKp4DDcozFlWcKWMzNN0x55lC8AaFt8pDmPlDdwlagTgNl7v7OPu6OYPNjWSpDhUqC5nk5U39ezqQB4vCLWIgRYoLElcOOMaEdwCQuRFYKkx+UtEC8rAmgp21AJm1jO8m0H4xLYu6Iz+IjhzyLWOl4kT/00ENukQrxXMAz8b1YXbHsETsZwgGEAMYs6MDFjbWVXZiICwW6yJnJM0jsITHMuFNDCS0BRKgzbmF2m8Id7K2ULMrBnY2VC9cpHwL8GxBLs5ub9GF//etf3Yc2GSH4kCHWk7FJG4BL2gh40Rbfj4RkNG/e3H0ohHD41dz0Gbud0Sf0Ie2nzcyhfKhisWV84hXguUzjNp8h6K06Zk+BOg2UWEYIjucL07sLASzgBEsPW/R5SyWTRkgxk34BDtYD3FRY5Zj4sW7xIudnvMwALhbp8G+C7U855ZSjFrOkccgDXMCVd7F5mARUaBcrt0Od5HM/crz+QCMxhqw45YWN5QcNsKKwyCiUl3buimdezFiNOWib3wHHW4CiabzSOBajdcJiF92liN/RP8wbwD4fdACYP/jIIYQhlMVTpAAibISP0ptuusmFk/CcAc8eKtllCm+HX0wVyq5T9AkZPYiV5GMNK/nkyZOdl4P2hOrdSPszo/plS4E6DZRMIN59yAuayZLEyRx8fbNVHZY8XOIcWIpCAJXclzZtAbR4OTPxA5DRg58D1ViJeFk88MADqX3JeeDC+og7CgB+4YUXXMwTFsiQYZI+8ZZkPgCIGyR+kpWztBvLMn/zf15yfBiwYMVbm0OYmvyKZ+KQiU3DsuWhEuskL3Fi8BizrIjGMhlCipmoaxtLHR9oWPX8winmElZ08zHAqnY+APhoDaVt9BWQRf/xrEX3is+FytByu/rnxsfyYpX0u+Lw0Uof4fkIOfQihLlBdQxfgToHlEz8TI4nn3yyA0i+un3CZLoTVylf1QALbp3QFgPgciMnGjGTWBCwuPpkykAlLkbcjeRhxHrJC5tFK7iyiNPD3UOb0+jaB6YALraHxI3tY9JI24SbEQgLAfirmzZwqdF3WK7YHQarFosESA+E1Yd+YQzjMgVK0uwqjbYTcAT8sdDxYmYFPi570gXhCvZQyXMZ4uFX4gP5Pv8prlKeKVICAY8+7jWk9vmUVYRf+HhC0htVBZVAFx9APul+SO2krjxnPkUc/cjCSzxXrL4nVhn3tl/QGFrbVF8pUBsK1CmgzJ0ceYkRGA9gYukitx0vbVw4xONhkQS20njQFl7SwK+HCiCLlaNAJKB44403urQk3qoAjOS6hFm1zsuBVba43njppXH7PtyJ9BV94929WBFCXoxS1bjyi6cAe4AEAMNlinULlzBu/dDyaDIGsf4QUsERTQ8UtaaHDJV80ADHuEbvv//+wxZ+oJn8pz62N7QFYdEcqH41N/PNsaAyjXNlIXViTmGuwcrq0yIxf+LVITY7tP4rpO0qKwWSKlAngfK11147nOrC772N9QurJC8/kn/zMufFkNYkvD6AnAmOVZSAJVYE0nnQBoCSxQxApN+OEHDMhUpvESPGC5dqWlMh0S4sr75dgJW3bmUJKnlxYQ0hPjKa6xQrM+EK7DueVgtyVZMRHzl8sGH59x8EvKwZayzy4PBQyd9Y1VmUE4IrONreY+U/xQvAxykxzXyshbIKH5AErphXACzagPURCx2ZIqKxvri/6TN+HuLh9+rGu3HJJZe4JkRXe/uQodDDaULsG9U5LAXqBFAWMjnSfVgZeOHx8k7r4YESwCJ/H/DBxOcnQtpMDjWslFGoxBKJ29v/nBceLwde8ml2FxPvyi4VuIL9it+odStEqDxWyiqfooSxh1sbiyw74fByT+u+48AH0Ask+nAJYBKXPW5sQCRqZa4KKhmbrK5NY7hF7jzAc0O8JyEYxIMSg0zYCB+jHIAJP+P3fAwBknz4+Q/YtM4r1MtbJRmHX/nKV1xsMpZWoNJvaUq2BA+VeDnS6tnIp3N0a0jaRLgC8z8hQWRaYGEmqYFC2Q0tX3v1eylQSgUyD5RxJkdgBNciLjkskkyiIUz8WLF4SePmBihJkEy9q4NKFh0RmxfCSzs68HE7Ee8a3YqP3xP3hEWPF3w07VMpH5piXLu6lFX8Dtc3/Yi1Oe0fOdG2RLfy9Hkko4nJq4PKYuhaG9fIXfTGhxjwCAzj/chC/lO/OQDzJ3ML8YR4bch6wQfpgAED3Acofc8CMVJZhXZEYZJwH7INhBrDG5r2qm82Fcg8UNJtcSfHELqYFzIvNFzUTOZYhdjFAaDyu8BUB5UhtJE60jbcv1jlsO4Qo8Z2g7STRR1YvLDIAl64wvk32uAyDSFwPl/KKj5saA/WH6xC9HdaPwKiL+Zognz6DNhnxTN7PXsLeG48LLkLsfKFcDAusZZjjWTBBtZywi+IeaV9tJ8+w3pJLHNI+U/pR5LokzuS+EGeN1alE9vK334zBOARa2sofeatrrk74NAuLMrsNiWYDOHpUx3TrkBmgTKLkyMvYlyIvLCwiLB6FKsIMEUqmWNBJYOQhRChxDhFgYO6Y5XE+jpnzhyXN5OXNlYTXmwsdsDiimWMhR/E6oXgWoyTsuq8885L+/xxuH5VQSXjjVWzPoQEt6FfQOb7mJc6HwBpheXcDsCNT3J5LMe5e8KT7ogUY6yG9jlSQ+lA78nhA41niZAYQIt5hR2aeK7IrkDoBQdbSPKREMLe3LStqh1wgP3cnLah9JfqKQXSqEAmgTKrkyMuJ1IdzZ8/340lLJGsACYPIRaTqqAS6x1WB1awh/LS9gtweCnTZl7efhcOXnJs0+dXYLZr184BJAs/gG0gjJx/aY4Hpe+8Cz9LKatyoZIXNotRgH5/YG1l4RdWS9JyEaOW9r6KTtx+8Q1pgrBq4RXg4GPOW/RCXA0MWBHDOmHCBPds8RHAQhvCTPCIEFtIfkY8IljX+UBNYzaIql6y1e2AQyxvKKm30ggQqpMUiCqQSaDM8uSI64kXl0+YTGJrv0gFC0kuVIZkKaHfyJGJ5ZV4SHIv4qbK3doNyyQ6cOAaBiaJI+WlntZFK7nTDi/pUFNWVTeF5kIlZXlp84cxi3UZgIwuGAtpSj7W3twsSsIaS9JyskOEGovHMwRUsiCFthJbyAcp7v20plDLN360A04+hfR7KVAcBTIJlF6aLEyOQBZWAr9jCNZJUv1gQcD6g8upKqjEssdes7jG03iQgoRcdsQ8ku8TKyTWV3YX4Yiu5o5u7eYtlQAKL3FyM7JdWjTFTrnbCywSh3Ysy0fuQobQUlbl0zcXKklthdWOeFjiDdGH+LtQLObR9mK9Y17xKavwEjCGSc6Ol8C7gkNsG4v8sJgzpwDGfJx6FzdgmeY0ar6PGFvMF8RZ01dYxNkOE+urdsDJ9+Tq91IgmQKZAUpeYn4XFSwhuGNI4s0KUyxYIU6O0dWzLMrgwDqH5Y7JEbcpEyUvAH5GyhZADdBi1TrpPtL6YvPbnEW3M/N7cvNyxkKJK9vnAY1CJXBNWideflg0gRQsXmhS7sNbiQELYgNzodLnBKV/sKZSZ58kmrqHkLKqOo2xKNMvLKTiQ4jwhOhCnbSOxzjjhiwQxBHefPPNDohD35s72mYfn83PiFfGs8FHHvPLSy+95P6f9tRA0XymLJJiLPKxSlgCH54ApnbAiTPSVUYK1EyBzAAlkz3QyCQIdDFB4lpjizdvpQtpcvTdGd0OjBc1wfI9e/Z0bQMcPVR6ywJgTeJrgCbNB4sb6DPi6EjITs5PgDgfVJK2BItsGl35uZY5vxrdQ2U0wby3tPKCCzFlVVVjy0M/zx+7+ZCOy0MlbSeOF9dpCAdWSODX9x1jlW0U+b8Pq2CuYSW7/wAKaW9u2uefIQ+TK1eudAty+DiNgj/eDsZ22lOpRXf14d98rBHnyse4dsAJ4alTHUNXIBNAyYSIC4o0HVi1cLHh5uAlkBurFcrk6AcWX9XE2pFChyPq8uX/Uajk/1W9ENI8SEnbASRGE11XB5Vpbgt1OxZU8oJmL2sAy/dhGqG4pvp6mASyAH4Wink9CGOgT1ktHIKF0j9zbHcJAOPKfvLJJ4+CyZrqVO7z/Ipn5kYsjsA/llby04Y2d1T3UUMfRg0KfvGbdsAp9wjU/bOsQCaAElcHqTywiAwfPtyl7iD9BQl4eSHgBgYyQ1mVGB1wTIwsOKHuuFP5fy5UeksJ56XZSsLLjBhQUpDQV1it+FlVW/JlESoJxeCFhpU5ZJjkIwarHC9pQhPoR6AEa3oUJkOdOOmjiRMnGhkEiBvEMsf/CZ/p2LFjqM1y9cYyyfPGNrPsAIMHh49V5paQMkHkdgLzCB81ZBQgswWhMn7veO+loox2wAl6+KryKVcgE0Dpc8PxN7DCi81vL0hcJUCGG+fSSy9NeXccqR6QyOTIS5sXGn8DxqwkBSp5sRFHiBsfy0LaYTnqjmKLM/4AWFhJgKvqoBLXFcmvQ4Aw4Iq0R8R2Ejvoj1z3dzADMVJR+hBrI3GRQCWHzyPJh4xPuB9i26J1ZlXzww8/7KyqwP+VV14ZepOOqj8hFiScZ07h+cvCtoLEydNnzJUYFfjQiW5hyk4/PIOAcyjbe2Zq0KkxdUKBIIHSW+RYlYi1jolx/PjxNmvWLNdp3nUDkBGM7fOonXLKKUF0KpMjqS5Yxc3B1zaWHyAyGlPpG4Nbn4UC6JDmI3fLul69erlUJLhBj7UlH/BM3FooueLYIeXVV191FnEW5RCXBmACl6FDpc/nxyIwv3sRFq80rbCv6fhnnJEtgNhj2gM4E5/MnMEKdVYLh3p4NzcbA9x0000uXplxyjaRIa9K9/1BHCuWR2CRMAUfA5obU0l5+jaEGPNQx5rqXbcVCA4oc/dAxi2F9YrVsd7KRZf6pNhMKrh2WJgTQgJlrHY+JQkvbayu/IwYQyZCEkJjqQSUSbLst1tMq/UuuhNFbrxn7kruXKj07U3jI0pdcY0S8M/CIsYWHzijR492rjdWypJkPd9CnTS2rao6+RRNWLf8tntAGLHKS5YsOeweJl1SaEc0Tpnn7IYbbnBggjeADzg+DELZZaoq7XkG8dIQC8rBmMXySvox5hI2AghhVybawSp7LMd4Z/BckN6I+ZK5EOtkblL56C45tJ1UalgoQ3gXhPYcqb5SIDignDt3rlvNTTA5Vh/+eDDBikAKFtzcWDGZYIifwWWVduudH4rsQoFLERcN1jtinUjsze4iQAr54DiYXFlgBEimdXKkjiy6IVE5FlYsJIAJ/cKLGovlsaCSNqbZze3j7Egf47d69LGEjD8ABBDx+x+zkp2E0Rz8jp1G0jwmAWbyRvpFNKRm+u1vf+ueK1Zws8MNR9Q9zJaDgFhIBx9rAAr5Fom98zsw4crH+0HML1ZKH5oRUtuAKf74cBk2RPBhGIxV4BkvDoAZghUWSyS0u11hAAAgAElEQVTwyEF/8MEdBUb+fayE+VjSOdK+Uj2k8aW6SoFcBYIBSiYLYBJrCJMgsMFXKRah3LyFQAsTCICZ5pd2VcPRbzvIlorAFjCJyxtrHS5H2swXdggTIy9rLCNYQTjoCyzFffr0cbkjvSWWlzcwgmUPVzG7jPg0SGl9ZGkbq7ZJas3By5mQBBYCYLUDJMmDiluffwOULBSjT0na7vNrprF9vLhZZMMe6vzBCkS/eQ+AX8zhP2QIz3j33XcPW2XT2Kaq6sQHDfMH8MzWgoxDPnpwBfOc+YN28kFEKE0ohwctXMG4gHFzM14Zn+zBzTyKW9/HwmK54+M7zQdtwsrK3MDzRvw4C4n48PGrt6uDyjS3TXWTAllQIBignDZtmotFY8Jg4mMC5Ah5NbAfQMRKYmnE+ugtlPwfawLWESyTWIoeeeQRFwOENSEEoKR90a0ieQlEt0bMjamkPC8+4JKXRAgHkE+SdvqFegOVPlE5IMIiMcIxiM8jXMH3ZVrbhgWSWGSSWXtrFvBLPj9WAxNXyIEFHbAErIEy3P1AGZb0EA4Pk4xP+g4rM/DMgfUO8CIWlvZxYA0LyUrJBxs7Ty1dutTVn1jJ3r17uw8FxiRQCTTTRrwF9G+aP3KiY4o+Yy4kHIhwEz6+BZUhPHWqY9YVCAYoc+OceHmfeeaZX4BKXuis8gsFuPwiG6CDlxpf31juAGXi0Zj4eUm/8sorLoehd4WHMjBZaYllDiAGOmgnLy8skRzRFzvxsGiQ9hXrUe2rGpeMQdzbWIcANI5cmE5z//HRRpocXMAcfpEb/yaEgRXslPEH4BxSnLIfczxj3u0b3erTt4u+Y6EHH7IA2uDBg90WqKEc9BEfMoAlbaatpOsCyJg/2UjAA3QI+UGjuvuNLPjoEVSGMiJVz6wrEAxQ0hH5oJLYwwEDBgQBJEz2wCSWV9xPvLw8UBGX5tMDRQcgAJ3muMKqHhasPbhQeZHh/qbNHiqJ3cLKQHA9bkessqGFKFQ3LgGW2bNnuzalZWvIOBMa8EFaGSCKFzZjFaj0MaG4GrFs8Xv6kkUsX/nKV1IbyxttcxQm8XTQN7Ql6vLlWQSSvUufmFgse+ShZDFIWg/c17jrycPLc8d8QfYHPtCYZ3ALexc3ngDmkrRmT6D+6B+dDwh1+uijj5y1mLmiOqjkQxbLZUgfAGkdV6qXFIirQDBAiXWLyYW//c4xfHFHLZVxG52Gcn4yxFVD8D/uRIDZQyUTP4DMzynDC52XHouR0n7gSsOiunz5ctceXtxY7QBlnwAbCzK5KAFK3MDe2pz2ttEvxEOyuw/j0cOUX6FOf4U8Lr3+wDDjjo8dxiEveA+VvNgZhyGMxdzxRLw1Hza4gIkLJSbPwyJxyj7uF6uXj38FoNl2kd1/KJPGI5r9wkMiYzU6Fj///HMXR4kbnEVVuPD50EvbAfTzQU0f0Ec8Z37rS9pE+4gLBRaJ3WWRZq6lkjHKx44OKSAFak+BIIDS7zWLLMCH310l1Jc3wPW73/3Ovbxw/5L6J5oKKETXrx+yVcVF8kLw6TqiUMk5IVldc1NWUf9o27IGlbQvN+0RC6b4CDjnnHOcBYiclKEdUesXzx2rn4lVxrtBPCxWML+7CtZKYBLXN3OPdxOnrc3MhViVSVJO2AiLEkn0zUdq7laYpH4inIYPurQd6O0X2FA3+gFwJGaSuYPxhlGBv4FKLONRqMSKTHvTanlNm96qjxQopgKpBEqAixXauDw8TJIgOrrXrHd/83LjSzukuLtjpWAJHSqBDxZt4ObFssC2l+S6Y6ERcaDEtmIR4WXnk9Czo1Eo8a4+ZRWWK1aqEyfpXdoemD1UstAqVOs5/Ui7eP4uueQSN98Qv4ulEksQL3Ne2qG4ExlvJPLGMscc0rNnz8PAwUcd6ZBIwYXFlfnEw6R3t2IV4/dpsHjxwca+4ng1yCLgYx8Zm2QXoO6MT7w4gDH9xGI/2sWisBCsygA/YQi46Tn4eOF5Is4V8GeOwWqcC5XEipKOK5RxWcwXua4lBdKgQOqAktQxWASwBuCWwR21bNmyo2DSC8ckz8svFCBhBxy+pnmh4dIhtpC0M1hG/MsLAGMRS2jWO+rLixtrD8D84IMPupcYCdhxu7G4iLgnXmih9FfuA4r1ilXdxJ4xNlk8hWuNcQh88TIHNNGBn4eyajbazqhFEgsWK7eJcfUxv+QUxRVJCENa859G21OVxRx3NwtsGI98mNKP5KH0fejdrGmYoHPr4POfYtnHEumzIeC6J8UYfcXPePaASfKCPvXUUy4lVzR/aBrbFq1TFCoZeyzi89ktohskRKGSjznmGh1SQAqUR4FUAWV0pxEsV4AWrhzcTeQbC20lYlVAwpc1CzT40uaLmgNLHjDCS4AULEAXlhMmSEAshF0sPFBSf1xq9B/wzATPi4++xQVHHBqLO0I8sIwwHtlZhNXOHPQPCyFY+QyQ4HLDFRdK2qNoyqooTGLVIhwDF3eoB+CBpQ7LP/MHkIJVmZ97qARI+OjBA5JrmUxju/l4IX8krncgEigmUT5eHZ4vVnBHLcjEwAKULGQhZVdIruBcS2W0f6JQWdUOOWnsO9VJCmRdgVQBJWLjluJLm0kCVzYxQaEfWEHITYgLCuigXVgSvFsnmoKFlwHAwmpoFn+kPeEwkz7uUVaNEnbgE7PTZz4WFDc3L3Jc36EliI6OPSyvfNRgMWchgId9+ol2k7Qct34o4Re5KasYk4Ayz2DoMEm/4REAsnAP01dYV/0CDn7voZJ+BTpx74eSZYAQBD5IGY/sz42ngzb47BC0gw9Tb7WL5n8NaT7NB5VsxUgMutzcIfWq6ppVBWodKLHC8ZUddQfibuJnTPwEZft9Z33OxRBca8caILSHlZU+ZhALll8pyu+wWAIjWBiwHhAXhQWT3Ud4seNeTetCANrsE84DUT7xs99RBTgmNRDuX1bX0r+hpD0C8gFgVqsTN4iFB8sjHziEJBCaQIJo3L9oAFCnOaVMdHxWl7IKqMSanNa94eNMxHzAAcssPMGdDTgCi8wrV1xxhQtXIKwGKxcWWPoNj0EIB31HqAwxyePHj3e7h/GcRaESaGaVPgfzLB9xhCik/fA74QDKzIc8X8wXxNNHYypDsCSnXWvVTwqUQoFaBUofz8RXJwsWeEkT24NFkpcA8MHkx0RPLB5uw/vvvz/IWLRoZ2ElIGCefHZAY1X50Yi7w9pAag/ipADNiy66yEFMGl39fAAAVaTzYPUlBxY6oJIXHAsH6Ft/EPNFUL3fi7wUg7mY1/RbKDJW/eH7jnayotbv+xxS0nLaki9lVSgW1mP1N6EJuIWJhQSo+CAjFhtQJg6PDzkfN8kzRghGCK5gH5LARw6gRVyh35UpCpV+MSP6hPRh4MclfYGFlRya3vJYnaWymM+9riUFpEDNFahVoOSrGesVcT64QYFKJjy+PnFH+YTCrEZk8l+zZo3bLqxfv341b2GZzmQCxPLKATgDYPmgctOmTS6dEIBGMD3gmcYXQjR9Dn3FC5u8jMR9eqhkQQcfEOwDjVUPSAnF0ky/8dKmP3D98rLGyoyr28MjVkt2wsF6wqraUBbgZDllFeOScUjMNX3n3bw+qwJzCh81xPhSjn+z3WIaP9iqmrZoH3MI4AUIMz9wHAsqyzT11ei2eDCY+3gv+MVGhCzg2cF1j2WZj1HeFSRuV9LyGsmsk6RASRWoVaCkJdGt9jxUAlxM+ixuwDLn9xCmPC44VicCKqEcuKRwr9FWDl5arFoHqKqDSiyzJAPHJUf8YVoBjPZh4SGNChZkJnp+hqU5CpUhWrqiCZSj8as+HRBWVwCa/gzBqpX7zGQ1ZRUfo8TTsTiKIxpa4hfn8Gz5g2cSK19oGQf4QOPZY47E2oqVMvqBx8dP//793UKdNB88T3igPMz7fKB4Mm688Ua37Sex2X7rUuZD5ho+6AibSmMOzTTrrbpJgdpQoNaBsjqo5HfE2xGjhsvKbxMWkpXSu/WZ9IgBwhpCO3z8YBQq+fLGStK1a9fa6OvE9/AuXqw/hCQQo+aBkotnASqjaWYA4ujiFP/SA0JIi8THTmgHL3KAJGspq/LNK3zokPYJ7wgfBOxwFEKKGdzcxEnitbjyyiudtZyYa+J2vZUSKPNQiVcn7Xl5GXuEIAD1/AGSAWDGJR88/iAEimwRWCmxYHqADu2ZU32lQF1RoNaBEjcGX9dM5qSYibq/sVT6g5hCYglZGIEFjHx4IXyVAsPsI4sFC1D0kz/tikIlgfO4s4nfCsHl5kEEtyFxrlhaCWFgARELAvxLjRcFsaLeMhuiFehYUElqGVLM4N7mpR0CkPiPNECDhSc8Q3ysEWfIkYWUVcwVgBfP07E8IKFO6MAkfcWcyQcO4T+AFh90fHxHIQuopFyak5djcQQQX3rppcOeKJ4nPtz4UJ04caKzXGJEYDEVbWLlOqAZ/XgNtT9VbymQZQVKBpR+pSXWAO+6BSZ5IfOlzZ98k3905xXiLYkrTNOB5ZEJL+o2Y3U2ya/9il9WLLISmLguv/CIFCa82NElrW7tqM7AJCvOgWMsJMQ4EU/oczFiKbnqqqucu54yBNIDlehDWawQoR1RqOSDhlWyq1atcrG9Ie0S41MDMfZY6MAKWbInEF6ClSvklFV4AYAtxibtwCPAhxzQUt3HaghjkXmFZ4kPNT4EiOn1ITQAJeMR9z5bDxJPGMJHqdedvgIccWtzRHdA4/9+tTfvixUrVrhYetzgvDN0SAEpkF4FSgKU0T2Nr7nmGrfaEnDy6VaisWnVQWU0CJ0XRZoSfPuV23xVsxqRr24mPcAR9xR15aWGBY+X+Pz5853LDR34GWVDeAlEt75kGOOiBxh5aWOJpU+jUEKsK1YTXoZokcYPgbiPY+4uK+S7Y+yGskuMtyqT/9TnJPS7wfABQLxoqCmrojGtLIzi44XUQP65yvexGncMlKMczxMWuYceeshZIUkzxoc5zxP95cGSuoWY1Jv6kyWBNmJRpb1ApffWkLCdD3N+R5wyzxwL30LJEVqOMaN7SoE0KFASoMxN8eChkp1TSCcDYDFJ+CM6+eP+8Mmhcaky8fAyBFKI2UvLwUpg3Lt+cmfiYx9ZLAa8tPn65iucnxEfxEpMYvAuvfRS96UdAkx6awHgiEWLiR/rlt9DmP9jtcN6QugCufFIc4QVk3goxkFoC6pyx1d1MZVpGYtV1YN6s6gBlyluUqzk/gOA8tFcfqGlrKL+eAFY+MbiG7ZR5OC5AzqYN5gzABI+6lg8FlL+U5KWs5qZzBCAP33lPRl8yAGW/J52Rhc2pnk85taNuuPaZicf9ohnrvBQSSYCYBOY7tSpUyozXYSkteoqBWpLgZIAJZWvCioBDiCMSQLwwJrlwYoXIC8IYrqiux4wqQAoaYwLAqZw4TPx+3Q5fmUzsZ9MlNQdKwLt8Inaa6tzi3UfwNFDJdekHdddd90XoJiFD3w0kNaDl0JIruHqtEozVPrFGKTdIg6NNE68jB955BEHHCwcYgER4BG1KudCZSgpq3w/eW9H7sepd/HzEQdIe1gOZUU+8wSp1XDzcniPQO74pC9x9RM6E/JuYtHtPvkAINE8oQznnHOOc+Uzf+qQAlIgDAVKBpRVQSUvOyZK4tC8RQF3FYtx2GkEK0ooia+Z/IiPxG3Iwf/9VoNAZdQlx+/9Nm9pzCuZO1R5CU+ePNm9sLAa9OzZ003s+aCSlzkWZaxELNTx1towHoXqa+mhkr9xvwEraXDBASDk72MVLHkXSbtCvQixwCrOuIwm745CJVYvYn35gAslZZXvJW+h9Ds0+Q85PvKwSvK8+R2pQht/ABUf3jxPoSXNR2vidZkX2Q6yKk8MEIn1nPFHmAIHVlk+wBmv0b3IQ+s71VcK1GUFSgqUuVDpY+2ARiYNLFq84Pg3blRe1CEsUvEDBmgEMJg0sVTybw+VgDITKy9qrKu0OYS25cYNRmEYS2t1UIm1jDbzEgzFpV/Iw482uBtJspym9mGR5CMNEOGljGWHhRv5oBLw7NOnTxDjMrefAGlWOhN64tM74QHBckl4RjROu5A+LldZrMmk08HTwQc2Fv4QoTIaPx+Ni/S6Ri2SWFfJ3oEV3W8HiqUdw0IoccrlGi+6rxRIowJFB0qggq/PN99804EiL1/inLB4+VWlLFhhpTMwiWWFSYgEvWkHLiY9Vi+TQBkY5kUGCNO+DRs2HIZK4BGIRAviQUPZRcUngCbW8/rrr3f1nzBhgoNib2GNQiUWyFC2rUvjw1fMOgHyABZQ4uPqqoPKYt67tq8FQAP0PIM+mT5w7Bce+bRO6JD2g2eMbAms2PYf3NSfRYh8mIUGlbSBXYiIq47GRdJfUZhkjozmeE17P6l+UkAK5FegqEAZ3bEhemtWxxILBGQClRzR1d/5q5mOEn6vWUA4d9UsK9lZmOItldQ4Nx1GOlpx7FqQpuPhh/93e/fOWtX2RQE8X8PC0kIQwcJebARRNGVKKws/j8XtfRQpVNDGRrAQfGBnoYJWxtKv8Oe3/0zZ99xzTh4mJ3tux4JwJTfJWWvMvdcaaz7G/GfQy0T4eQvoZVbnojGpRDrJmXTJTZs69oedH5Kv6EuqCDu4lLHFolzO3EhledARSN4t7yKvrOIOg/br9vZ2m9QZudYIJRIp9eDDhw9DpKPUEti0SCUPrOLEqQvqryKV7GOtUmlCJg/7xufng8D0EThWQsl7Z/PjbZS/hHQgJIimXC2ERHUiUsl76Wd8r8MoCRbFC7QVrbH66o5lgHhPeBu0T+S5nCrhsukLidLu48lhI2tTnc0mcpsUSfEwW8vu7u7gqZQ0z5ZITMbpIIBEEYZGRniMyxtObN2/V5FKmo2qhkvG63Rmf/RPLTL569evIaRtLVOPaqxbrTQFtnKRQ46RSO+ZfVTRYuUgS2UQFbHecfOHoyN58r+5jlRad4dc8pNHKZ8QBOaFwLESypcvXw45TLyRqvTqZm1zJG4t7OHAE/62oZDP6XIgOMzowiFfwtgqma1VazCV6cgzktmhf/W4alseky/hQ0RZTlrZzsbPI4LAIJr+37jAY16vQq/VLOqDIlhFFJdpMPJU0kclvdXhnXPB+f79+yAtg0R5FhV8aWXalUxWvqdLgHeQOoT3ir3IGtlTikyKElR7QuknHce68HfH9WTOQSAIrEfgWAllSXkIO9ksbf4KBHS4EQrmvaNLSBeuy3AICK8pskEoq0e3CkxkkpCyQ4A3D3GmM9lhLBbfVOUy0s9O9+/fHw5xlwN2lBfl33Ux6LDGuc1x3JlJ0Yb8wZKXkW/Hc0wA21il7doBk0WFBM+cnELqA9bbUT1AugzvI3Lsi1dyZ2dnUIpQ6OW9Q/TLM0l+SwSkyHMHu5mjYikds+whUp1EMnjSl+VUdllT5hkEgsDBEDhWQsmjwIuAiAj1IpPygmwwDj/5XsLcU6qQXQeTQ5ski/+SZCESrSOOUfmRNtDKmxS26hIKRk6EQD9+/DisR7iNh1IuVxXnsFsNh3rHvtwHew2m/1PLOjNJRZBPR0KHXM4yUrlM23Xqq9UNRmMAUQwXUx5yHjvPX5f+6WOMeeq+ffs2eBwVTxku3QTZVXfrVe37IhyK/IT05cca0hi66EwixlKcEH8DQeZMQJLlhoZUTv3Ny/yCwJ8hcGRCWf1WycjY9IVC5dsJ25DtKJLCs8fLJ3SFlJGD6DB4eKxFniEpIIeZQXTY4WDUgQeLbkVGSCPviMOat7UKAYpUCoFrFanQiNfrxo0bLQ/zDs/aQea4qjOTi804/C2cSgNUD2SkhaJClwucMLf8Y8VgLjiIiGfTZRTh6k4qEeUqSqQXWt17ynvpnawxvpAf5Pk47Z/5+fPnEL5XwEd/0v7homN/cRnVgpX6B1KJaJaz4bTnnc8PAkHg+BA4EqEc5+CN+zgX8eL1evXq1bCZGELcwnE8lB2GsLbNkRSQMe4j7mAjGC3MbX0OcN065INOQeh6P3zZyxrMHSFGNnhErJeEkxxQmz/SzGPiK2MaCKzrzLSYU2nGnVQGPI8uOO/evRvAHneI8Sx2J5WVosBOwsG8eGNSaa9BNoX0dRLTjUpVd5dR6U5azUoFMlRzu5Ras65ZnA4u6QbnQ4dc3i74Z55BYAoIHIlQ7u3tDa3dEBLyDxUilfQvZHPlypVhE7E58lAqCOjiJSmjjL0Gy7rcWLNDwfo6EEnrQpQfP348kEXEEtF3AAhLjUllYeACgFzyLmecLgL7dWYyO+9cXXY8szx8napphX9VPbvYjFMwrG1MKqXRuKB2ee/YpciTfVBO8iJBFglQ8NdBO3PZm4A4ciSIZChSrFFEk+JF185Fp/vm59ODQB8EjkQoka1Hjx4NnjmVpXLxhIaFfcnN2Dw7Ea1V5tqPVPYx89ZAfitcz/PBI+QQI990+/btLb2Px4Uc4zaSndY557nu15lJ6kmX1qWr7LQfqVQcxtvVgSgL4dsb5V7bE7UwVbGNVI4JsgubC0PlKXe8wCm8oQe6eBEQ9pY7yjvpEpARBILAfBE4FKGstnq1SahWJDkj/ItM0kmrqsW7d+8OmoXdx1xIpfATQikfkmg5zcnquz0WGUY0ERcHdhcPUPdnbNX8596ZyX6ChHjHPGvyPREuxHiVp7KTrUu0fJwWNE5DGJPKbj27RWh4ktkNiWRLTRHK0+qSKn0Goda9SQESz3JGEAgC80XgwITSpq/yEPlwg1b9LBfIhlLSFvKAtH/jJVGd2MGLcBDTzoFU8pKQIRGOkjTvwHbQsaeEesUPLgRT78JxEHvN5Wfm3JlpLA0kD5mHzld5uNiwK6n0XtGllUdunXKwXcJ1ibHGMamkElEatqI6Ux/WJs/VRaCKiBBHLVhpnI47hVkLz+yynt5TX2fmFwSCwOEROBChrNAN6Qe3TLdNG2S15UNCyM0gJTYcIam53UYd7m7bkuW7dBoR5jZnoTS5WTyULgDC3JX/ym6+j1Teu3evbQ7X4R/9af/G3DozLaLtgmP/kFtnP+HFQiA1PpC3K/pR4W/7S1VET81q0kSk/6hAlz/u/UIkNXng7a+CvnEf60VSObU1rZuPfV8etj2EjdjNPlNV6SIgGleQEPIz8umdBYl2dLJy5hoEjobAgQilP00GQiWw4g0bvm4qizdVmwrJEvl4c6zgU6nJi9BhbeUlEdaWs+VA1vZSpbCNHulXuFEyTw6CThqhR3vc+/zWnDozLUO9tCZVc1MSsLe4uErHoGPr34Sxhb/tK1NtYYo8ityo2Ca5JXpT1c3CwONK7kVSaZ9UFNeFbPFI8kAqKrJW1ejWKPKhl7q8a6lOPJUZQSAI/H0IrCWUvHIvXrwYQtqSqssrqahDSz7kyiZT3TpsMFPd+P8m0zqMkUeEn32Eo9hvsTtOYSLMKEWhQ9vIuduRV8uFhWLCHDozef4QLooBRP95Xu0fRcSQEATScFEl1s5T6fc8k1MXMkd4vWcuZJ8+fRo8/4ji58+fB8mcVaTSRc56RQi6jOqg5RnV8YytDM+q/EkeZWuiGpERBILA34fASkLpNj0W4kU2eB+JDqvovnbt2tbVq1f/PsQarNjGzjOJQMpP03u8BOVJB7Gry4GhEOL69evtq4MbmGXfKbKXilg5rkjJ06dPW3dmQjyeP38+tN7zHApnu+wgigavZHn9edA9ozpRyc+rvLsO0QBrefv27VCQKBpgn2TDdaQSDiIFnQbij+wrJlKESeWj7PPw4cMt7SLHmr2d1pa5BoEg8OcILCWUNrsSvKY3Kcxt87Oh8BjImaFhKLzR6Yb953D1+Qt6BVeCfDyQ07ebd04XEeLW3jWk5OLFi4NeYefOTIuC66IdlYNcRUdyCq3Zl72l4/PKfjRA5YaW/daRyuk/kf+fYUWgXAboCVufvGxDPjliKR0K0XQ+aD/bSZC9ix0yzyDQAYH/EEqb/LNnz4Ywtw3xzZs3g0dre3t7CN8IVVU/WmFULbS6iZZ3MMxxzDGk8jhQPPm/ocoX+eetq1GkhAfZAd61M1N1iKm0mHG/8WrfyrPn53i75FPSK0Qqu439SKVweLU27bA2Ifzd3d3f+z1CKaTt0qNF5lgOie26tZ/tYIPMMQh0QuBfhJJ3AHmUEyRcdfbs2a1bt25tPXnyZFiTvEnkEanUFWFnZ2dIOs+YLgIhldO1jZlV/plwt842Fy5cGEKn3q+xp4sXr1tnJutDOhAQxSrSLBSFjUll/YxLqr1FaLzzWEUqVUOL6tDt7TAU3kib4aFUHCV/UhW7XFFng+dTnrbvW5cOOZcuXWpRsNgB/8wxCHREYGnIm4QMSY8fP34MRTZCGL5HdFjPaqPC4h0X/bfNeUwqz507N1R8d+zGMUe78U7SblWc4sKGUDnEeSUXSWWXfMJVdhqHv61TWP/r169b58+fn5XM2CKprE5UnZ5fua+vX78eqtCrN7f5I5Ny6EuKrNOaMtcgEAROFoGVRTl1C7WxVIg7shAna4yT/OtIJY8Cj3PXfsEnic9p/W2eK8UpPHklxWIuSKX8SYUdJfM0B23XxZxKax0LfZ+WHY77c4tUCvV3VFCoIhspTZcvX/4ND2+zKNbNmzd/OxeOG7v8vSAQBHoisK8OpTAb6aD379//rhgWCs8IAkHgzxFAHAnLf/nyZfBSIpUUFXRQ4bl0EUBOiHuTaumYW7iIElKpgEVeKC1Uof65dNUar5XdpCooaOk2VvXm5jUnhyTHXpV3RhAIAkGgENiXUNYPaqvIa3nmzJmgFwSCwDEiMC7KEQoWTiT95IuGqAKIvb29aPwdI+b5U+sRqNze6s1NgN5Fh+dSfuWdO3e2pM9kBIEgEAQOTSgDWRAIAieHgND3gwcPBu3QGkLB1BW09pNryHuJbGYEgU0gMM69/n1gpDf3JqDPZwSBlggc2EPZcnWZdBBohIAQqSpoeXd6QyOPZG1a3V4AAAG1SURBVLyEh4l+K6bqXgXdyByZ6tbWoCygL7n0BIV86c2dxyIIBIFVCIRQ5tkIAhNEQE6lXDX6jB2FvicIaaYUBIJAEAgCJ4hACOUJgps/HQSOigDJLtJdvJQKIOKZPCqS+b0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/wMLzPwFbAOh0QAAAABJRU5ErkJggg=="/>
          <p:cNvSpPr>
            <a:spLocks noChangeAspect="1" noChangeArrowheads="1"/>
          </p:cNvSpPr>
          <p:nvPr/>
        </p:nvSpPr>
        <p:spPr bwMode="auto">
          <a:xfrm>
            <a:off x="307974" y="7937"/>
            <a:ext cx="3823071" cy="38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734" y="759405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B0604020202020204" charset="0"/>
                <a:ea typeface="Roboto" panose="020B0604020202020204" charset="0"/>
              </a:rPr>
              <a:t>The top 4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 campaigns with last touches account for 57.4% of all last touches.  Only 1 of these campaigns saw first touches: Getting to Know </a:t>
            </a:r>
            <a:r>
              <a:rPr lang="en-US" dirty="0" err="1" smtClean="0">
                <a:latin typeface="Roboto" panose="020B0604020202020204" charset="0"/>
                <a:ea typeface="Roboto" panose="020B0604020202020204" charset="0"/>
              </a:rPr>
              <a:t>CoolTshirts</a:t>
            </a:r>
            <a:r>
              <a:rPr lang="en-US" dirty="0">
                <a:latin typeface="Roboto" panose="020B0604020202020204" charset="0"/>
                <a:ea typeface="Roboto" panose="020B0604020202020204" charset="0"/>
              </a:rPr>
              <a:t>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from the NY Times.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33962"/>
            <a:ext cx="5715000" cy="3533775"/>
          </a:xfrm>
          <a:prstGeom prst="rect">
            <a:avLst/>
          </a:prstGeom>
          <a:ln w="25400">
            <a:solidFill>
              <a:srgbClr val="476274"/>
            </a:solidFill>
          </a:ln>
        </p:spPr>
      </p:pic>
    </p:spTree>
    <p:extLst>
      <p:ext uri="{BB962C8B-B14F-4D97-AF65-F5344CB8AC3E}">
        <p14:creationId xmlns:p14="http://schemas.microsoft.com/office/powerpoint/2010/main" val="209599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Campaigns Associated with Purchases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AutoShape 4" descr="data:image/png;base64,iVBORw0KGgoAAAANSUhEUgAAApQAAAGYCAYAAAD85XLaAAAgAElEQVR4Xuy9CbRVRZrn+wEyOTA5kCriBChaIo6JpDiP4MDoxKQMWiuz6q162dX1qquyuqteZ9XL7qqXlV0rzX7KoDgPKDjggCIgKpiAgqQ4oAJqOk8gwmV+6xeZgZuT5172OXfvfSPO/e+1WMC9cfaJ+Efs2L/4hogWO3fu3Gm6pIAUkAJSQApIASkgBaRAlQq0EFBWqZw+JgWkgBSQAlJACkgBKeAUEFBqIEgBKSAFpIAUkAJSQAo0SgEBZaPk04elgBSQAlJACkgBKSAFBJQaA1JACkgBKSAFpIAUkAKNUkBA2Sj59GEpIAWkgBSQAlJACkgBAaXGgBSQAlJACkgBKSAFpECjFBBQNko+fVgKSAEpIAWkgBSQAlJAQKkxIAWkgBSQAlJACkgBKdAoBQSUjZJPH5YCUkAKSAEpIAWkgBQQUGoMSAEpIAWkgBSQAlJACjRKAQFlo+TTh6WAFJACUkAKSAEpIAUElBoDUkAKSAEpIAWkgBSQAo1SQEDZKPn0YSkgBaSAFJACUkAKSAEBpcaAFJACUkAKSAEpIAWkQKMUEFA2Sj59WApIASkgBaSAFJACUkBAqTEgBaSAFJACUkAKSAEp0CgFBJSNkk8flgJSQApIASkgBaSAFBBQagxIASkgBaSAFJACUkAKNEoBAWWj5NOHpYAUkAJSQApIASkgBQSUGgNSQApIASkgBaRA5grc+cJWW79pZ+r7XnTCXtbzBy1Tl1fBsBQQUIbVH6qNFJACUkAKSIHoFXhy+Tb7t1mbK2rHsYe0tJuvb1/RZ0oL79ixwz7++GM76KCDrHXr1o26V1N/+P3337fp06fb+PHjrWPHjk1dnT1+fy5AuX37dnvyySdt4cKFxr979+5tQ4YMsQ4dOrgKvf766/bQQw/Zhg0bnEiDBw+2448/3v1u06ZNTkDKtGzZ0o477jgbNmyYtW/fuEG2RyVUQApIASkgBaSAFMhEgSeWbbP/94nKgLJH15Z2y/g9v+ufffZZmz179p/Uc/To0da1a1ebOnWqDR8+3Hr06FFRWxoCuLvvvtuWL19e9n4XXXSRXXDBBRV9V5rCAkozW7p0qT333HN2/fXXW6dOnRw8btmyxUaOHGnffPONTZo0yeiAvn372rJly9zAmDhxou2///72xBNP2Nq1a23s2LFO72nTptnhhx9uAwcOTKO/ykgBKSAFpIAUkAJNrEDeQPn222/buHHjrF27dpm1NC3AAZeAax4QmWxM2vpkJkAjb5SLhZLVw6effuoAkmvFihW2YMEC1/mrVq2y+fPn24QJE9xAqKursylTptg555xjRx99tFtZ9O/f38EmF8C5aNEi99k2bdo0srn6uBSQAlJACkgBKZC3Ak0FlOvWrXNMgYWS67777rODDz7Y3n33XccRGLlmzJhhb7zxhvOCnnHGGc5gNXfu3N2snlg7TzjhhLIylQPKzZs326xZs2zJkiXuM3hm8a7uvffeuzEQ3JOsY/fu3e3DDz909fz8889tn332saFDhzqv7QcffGAPPvigHXPMMfbb3/7Wtm3btqu+rVq1stLv9G3hdzDYAw884O7dtm1bu/DCC+3MM8+0Fi1a5Nb1uQAlAInVccyYMbsslMAgbu958+a5Bo4aNco1DKAEIgcMGOAskQwExOTfpTCa5UokN0V1YykgBaSAFJACzVyBUIASpjj99NPtRz/6ke233342c+ZMB2IjRoxwHtPbb7/dzjvvPDvllFMsrUWwFCh37tzpIBWIg22I3QQE+ZvvWbly5S6jWilQEgoIAwGDP/zhD2316tUu7A+gBSCpPz8HCKnf/fff777jsMMO2/WdeHQJF7zjjjvsrLPOsj59+rh2Aat8bs2aNQ5Yr732WjvyyCNzG5m5ACVBsYj78ssvu4ofddRRToB9993XSq2XSaCk8X5lwb/TACUxmgCqLikgBaSAFJACUiCdAt5ok6505aXyBsrSGMoTTzzReUVLLZSAHUktWCa5CKvDWonhCsslcIlxC9CrFijXr1/vQvnIB8HTyvXRRx/Zvffe68L3SBLyXtpSoPz222+doY068juY5r333rMDDzzQuG8yKafUAFf6nZ6vrrnmGgN6Ad3LLrvMOnfu7IATw16eiUq5ACXxk8Q30LmYe+fMmeNMt1gsX3jhhUwtlIjPqkCXFJACUkAKSAEpkE6BQw45JF3BKkvlDZT1xVCWAmVplvTWrVvtpZdecn+AuVNPPdUGDRrk3MLVAmWpCxvJkj/j3/UBJRZJkpDLxYOW1qfUAHfzzTc7K2vywoDHvTDsAd0kEtFmwgrPPvtswx2e15U5UJJ8g/kWE/PJJ5+8i9TvueceZ8L94osvdqPxjRs3OrInuLVnz57us/369dsVQ7l48WKX5KMYyryGgO4rBaSAFJACUiBbBUIESix2MIe31AGUJP4Sr3juuedWDZT1WSixEsI9xEamtVAm64hlsyELZWmIoO9BYJJ2sjsOAPnJJ5+4dmKt9DvqZNvbf7hb5kDJTYlRQECExLyKhfJ3v/ud3XTTTS5msjTLG4sm5l7MsuWyvAHNvLOp8hBX95QCUkAKSAEp0BwVCBEo8WgCeYTfXX755c5yhxErCZTEGrJDDftY1nftKYYSYH344Yfd/fHU/v73v7e77rrLrrvuOhf7yJaKcNENN9zgtlOkDsQ+YoQj3hE3PWWBy/qAki0V2UHnu+++cwlIeIOxuhInShLP5MmTXSwl+SkY8m677bY4gRJf/WOPPeYytOnAbt262VVXXeXS7Lkw7wKdmIGBSDKhevXq5X7HZxGJIFYuBCGZB3O0LikgBaSAFJACUiB8BUIESlTDRQykvfPOOy7Lmx1lgEuseRi8gEV2o8EgVp81r9IsbzgIwxmZ5FxkgGN9JNaxNMsbwPR7czfk8iYDPZnljVUyuec3EEs7ieWEn0j6YbvGqFze4Q9z1VAKSAEpIAWkgBTIU4E8gTLPeuve1SuQi8u7+urok1JACkgBKSAFpEDsClQDlJzj/f+N2/NJObFrU6v1F1DWas+qXVJACkgBKSAFmlCB//3sFlu3aWfqGgw8cS/r0z2/LOTUFVHBqhQQUFYlmz4kBaSAFJACUkAKSAEp4BUQUGosSAEpIAWkgBSQAlJACjRKAQFlo+TTh6WAFJACUkAKSAEpIAUElBoDUkAKSAEpIAWkgBSQAo1SQEDZKPn0YSkgBaSAFJACUkAKSAEBpcaAFJACUkAKSAEpIAWkQKMUEFA2Sj59WApIASkgBaSAFJACUkBAqTEgBaSAFJACUkAKSAEp0CgFBJSNkk8flgJSQApIASkgBaSAFBBQagxIASkgBaSAFJACUkAKNEoBAWWj5NOHpYAUkAJSQApIgXIKfPfS87bju+9Si7PvWedZi7ZtU5dXwbAUEFCG1R+qjRSQAlJACkiB6BXY8MJc++Sf/ktF7dj75NPtkP/xHxV9plYL19XV2dSpU23AgAF2wgknRNFMAWUU3aRKSgEpIAWkgBSIR4H1Tz5qn/3yXyqqcNseveyw/33HHj/z7LPP2ttvv23jxo2zdu3a7bF8mgINAdyKFSvszjvvLHubI444ItN6+C8RUKbpNZWRAlJACkgBKSAFalqBWgLKZEcBlwsWLMgFIpPfI6Cs6cdDjZMCUkAKSAEpIAXSKNBUQLlz50579dVX7fHHH7cNGzbYgQceaNdee61169bN6vvdjh07bPLkyQbEcZ144ok2cuTIss0sB5Tbt2+3+fPn27x582zLli3WvXt3u/rqq23//fe3999/36ZPn27jx4+3jh07uu9IurI3bdpkDz30kK1cudJ9X79+/ezSSy817kk5LKCvv/66ffHFF+6+1KtTp07u98nvPP7442348OHWvn17W79+vc2YMcPeeOMNa9mypZ1xxhk2cOBAa9WqVZquq7qMXN5VS6cPSgEpIAWkgBSQAuUUaCqgXL16td177712zTXXOBh75pln7N1333UWxW+++camTZvmwOvII4+0OXPm2JtvvmkTJkywFi1apIpZLAeUL7zwgi1cuNDGjBljXbp0cd+5Zs0a952fffZZvUB53HHHOZjcvHmzjRgxwrZu3Wp33XWXAYenn366qw8QfN1111nbtm3d/4899li74IILzH/n9ddfb/vtt59zyR966KEOHJP3pM233367nXfeeXbKKafkOlgFlLnKq5tLASkgBaSAFGh+CjQVUAJlWAn33ntvB4lr1651QAc0btu2zSZNmuQsdgBbmzZtDAshZflMmiSYUqD0nwPWTjvtNNfRWAi51+WXX26tW7euFygPP/xwmzJlig0dOtT4N9cnn3zirJg/+MEP/qQ+xI5++umnDj65f/I7k/V67rnnHERz34MPPtgBK1pkFW9a32gWUDa/51wtlgJSQApIASmQqwJNBZTeFfz888/bxo0bXRtxEf/kJz9xLuePP/7YZs2aZVgy+fngwYOtZ8+ef+KKrk+cUqAsF+uY/BnfWZ/LG2smlkUskLizk1e5+3qgHDZsmANKrKDJi/v9+Mc/dm7vl156yf359ttv7dRTT7VBgwY5K2eel4AyT3V1bykgBaSAFJACzVCBpgLKpUuXGjA5atQoFz+ZjGH0lkj+xpW8ZMkSF4d40003OWtllhZKLKFAHN9VH1CWs1ACktStnAu+1EJJvGXfvn13G118FpCmPVhHAUrc/LjRzz333FxHooAyV3l1cykgBaSAFJACzU+BpgJKYguXLVtmY8eOdVAFhL322mvOcvfVV1/Z/fff7xJbSNIBPufOnbsbUJ588skuMSathZJyyRjKAw44wMVmvvXWW87Njrv5lltusQsvvNDBH8k3DzzwgHNb+xhKrKq4p/n7jjvusF69eln//v3rdXlTf9zaWEtJOOI7+TfxknyOGNJ9993XudwJAQCUBZTN7xlUi6WAFJACUkAKRK9A3kA5e/bs3TQiPhCAwyqJRZDMaICSjO333nvPbrjhBpd1vWjRIpc0QwY4LuIrr7zSevfu7e6FtfLpp5+2Pn36uKSeclelWd7cA0voo48+6uI0e/To4cDv4osvdhuWJ7O8sUoS30mWtwfB5Mbm3kIJUCazvIFWAPmqq66yrl27uvujwTvvvOOyvAFZ4BJXeJ6XLJR5qqt7SwEpIAWkgBRohgrkCZTNUM4omiygjKKbVEkpIAWkgBSQAvEoUA1Qtj6kmx0+bXo8jVRNd1NAQKkBIQWkgBSQAlJACmSqwPZv19sn//VvjL/TXDvqNlmXkTdYh0uvSFNcZQJUQEAZYKeoSlJACkgBKSAFpIAUiEkBAWVMvaW6SgEpIAWkgBSQAlIgQAUElAF2iqokBaSAFJACUkAKSIGYFBBQxtRbqqsUkAJSQApIASkgBQJUQEAZYKeoSlJACkgBKSAFpIAUiEkBAWVMvaW6SgEpIAWkgBSQAlIgQAUElAF2iqokBaSAFJACUkAKSIGYFBBQxtRbqqsUkAJSQApIASkgBQJUQEAZYKeoSlJACkgBKSAFpIAUiEkBAWVMvaW6SgEpIAWkgBSQAlIgQAUElAF2iqokBaSAFJACUiB2BXZuXG07t29M3YyW+x2fuqwKhqeAgDK8PlGNpIAUkAJSQApErcD2r563uoVnV9SGvbpPtLYn3FrRZ/IufPfdd1vXrl3tggsuyPuror+/gDL6LlQDpIAUkAJSQAqEpcC2Dybb5tcmVlSplh1OsvYDXtnjZ5599lmbPXv2rnItW7a0Qw891AYPHmyHHXbYHj9fSQEBZXq1BJTptVJJKSAFpIAUkAJSIIUCeQPl22+/bePGjbN27drZ9u3bbd68efbqq6/a+PHjrXPnzilqmK6IgDKdTpQSUKbXSiWlgBSQAlJACkiBFAoUCZRUZ926dTZlyhQbPny4q9306dMdXHbs2NHq6ups6tSpNmDAAOvZs6f7N9D51ltv2ZlnnmnnnnuuPfnkk7Zw4UIHp8cdd5y7z957720AZZs2beyzzz6z999/3w444AC79tprrVu3brZz504HsY8//rht2LDBDjzwwFS/o36rVq2ymTNn2ueff77b51JIG2wRAWWwXaOKSQEpIAWkgBSIU4EigRIIBAZfeOEFmzhxon333Xd7BEpgcNiwYdapUyd76aWX7I033rDrrrvOQeTDDz9srVu3dr+/55577IMPPrDRo0fbQQcdZA8++KDrEKByzZo1du+999o111xjRxxxhD3zzDP27rvvOsvpN998Y9OmTXNgeuSRR9qcOXPszTfftAkTJrjf3XbbbXbJJZdY3759bcGCBfbaa6+537Vv3z7ODpeFMtp+U8WlgBSQAlJACgSrQN5AmYyhbNGihbPyXXnllc4CiSVxTxbK/v37O5jbsmWLs1j269fP/Z8L4MNyeNRRR9l99923W1LOihUrHAACja1atXKfB0Kpw9q1a933Aobbtm2zSZMm2RlnnGGnn366s3Ju2rTJlZ0/f74rC6Ryj6R1tXv37sH26Z4qJgvlnhTS76WAFJACUkAKSIGKFMgbKJMxlKUVSwOUuL9POOEE+/bbb+03v/mNDRw40P2/9CqNoUwCJVZM4PD555+3jRv/sD0SFs+f/OQnztX+8ccf26xZs2z16tXu5yQNAbylSUV8DiAdM2aMHX98vFsnCSgrekRUWApIASkgBaSAFNiTArEAZTkL5datW3dZHnF5J7cNSgLl66+/7mBy1KhRzkKaBFkskd56iXt9yZIlDj5vuukmW7p0qX344Yfuc4BkrVwCylrpSbVDCkgBKSAFpEAgCjQlUOKyvuWWW+zCCy90buyVK1faAw88YCNGjNiVlOMtlMj13HPPGRbPkSNHuqzxhx56yNiKiBjKhlzeQOKyZcts7NixzqWN5ZFYyB//+Mf21Vdf2f333+/uSQIPEDl37lwHlLi477rrrl1W0S+++MLFcVLfffbZJ5AerLwaAsrKNdMnpIAUkAJSQApIgQYUaEqgpFrA3qOPPuqshD169HBxkRdffHFZoCSpx2d5Y00kyxuYJEGmIZc3ZYmZxFIJUJ544on23nvv2Q033GD777+/LVq0yCXqkAHepUsXF+PZu3dvp1oyy3vfffe1yy67zE466aSoLZYCSk0JUkAKSAEpIAWkQKYK5AmUmVZUN8tMAQFlZlLqRlJACkgBKSAFpAAKCCib3zgQUDa/PleLpYAUkAJSQArkqsCOb1+zuhd/ZDu3b0j9Pa17/J21OeafU5dXwbAUEFCG1R+qjRSQAlJACkiB2lBg53aznVvTt6Vlu/RlVTI4BQSUwXWJKiQFpIAUkAJSQApIgbgUEFDG1V+qrRSQAlJACkgBKSAFglNAQBlcl6hCUkAK1KIC7366w7bvLN+yDu1a2A861c4Gx7XYf2qTFJACDSsgoNQIkQJSQArkrMD/eGyzzV6xrcFvGTOgtY0d0Cbnmuj2UkAKSIF8FBBQ5qOr7ioFpIAUcArMWLLVfj17Syo1/n10O+tzWKtUZVVICkgBKRCSArkBJWdhcsYlxwmxY/y4cePckUZc7CrP0UbsHs8B6hyY7g9E37Rp066d5zn6KLljfUjCqS5SQApIgTQK/Od76uyVNdvTFLWfXtrWBp20V6qyKiQFpIAUCEmBXICSY4w4jghgvOKKK+yAAw7YdZzQl19+aZMmTbKLLrrInbHJOZizZ8+2iRMnOvB84oknbO3ate5sTK5p06bZ4Ycf7s68LPJ68OWt9vDirbZ9R/lv/UGnlvbjC9rYsYe0LLJa+i4pIAUiU+D8f/kudY0FlKmlUkEpIAUCUyAXoFy9erU99dRTNmbMmD856HzFihU2f/58mzBhgrNY1tXV2ZQpU+ycc86xo48+2qZOnWr9+/d3sMkFcHIeJhZOzsos4npq+Tb711mbU33Vk3+zj7WRQSGVViokBZqjAr98crPNerXh+Emvi4CyOY4QtVkK1IYCuQAlFsd33nnHvvvuO/v888/twAMPtGuvvda6detmc+fOtQ8//NBGjRrlrJYAJRA5YMAAZ4kELocOHer+zQWALliwYDeXed7S/6e762zZ2nQuqp+PaGdn9FTMU959ovtLgVgVEFDG2nOqtxSQApUokAtQ3n333fbBBx/Y6NGj7eCDD7Y5c+bYm2++6aySL774on366ac2cuRIV88kUHbv3t0B5fDhw41/pwFK3OsAapbXuLsPSH27/+Oc9db30HQB96lvqoJSQArUjALTXt7X5r+T7gSQsT/cYGf3qKuZtqsh4SrgjTbh1lA1i02B3ICya9eudsEFFzg9vvnmG2eFvOqqq2zVqlWZWigBSgA1y2v07R1T3+6n52+0kw6r4Gip1HdWQSkgBWpBgakvtbe5b6cL1xnXf5Od20sL1Fro99DbcMghh4ReRdUvMgVyAcrHH3/cWR6HDRvm3NpJoFy3bp3NmzfPxo8f72IoN27c6JJ0gM+ePXs68OzXr9+uGMrFixfb0qVLC42hrCSIXi7vyEa8qisFClZALu+CBdfXSQEp0CQK5AKU77//vt1zzz02YsQIO/LII3dzeXuATGZ5P/fccw4wO3fuXDbLG9D01s4iVPrZg3W2cJViKIvQWt8hBWpdAQFlrfew2icFpAAK5AKUO3fudHtNPvzwwy4xh2Qc3N24wbn43cyZMw1rJRCJJbNXr17ud+xDyR6VK1eudP/v06ePDRkyxNq2bVtYjwkoC5NaXyQFal4BAWXNd7EaKAWkQF5AGbuyAsrYe1D1lwLhKCCgDKcvVBMpIAXyUyAXC2V+1S3mzgLKYnTWt0iB5qCAgLI59LLaKAWkgICyzBgQUOrBkAJSICsFBJRZKan7SAEpELICAkoBZcjjs+K66cjMiiXTB3JWQECZs8C6vRSQAkEoIKAUUAYxELOohI7MzEJF3SNrBQSUWSuq+0kBKRCiAgJKAWWI47KqOunIzKpk04dyVkBAmbPAur0UkAJBKCCgFFAGMRCzqIQ2pM9CRd0jawUElFkrqvtJASkQogICSgFliOOyqjoJKKuSTR/KWQEBZc4C6/ZSQAoEoYCAUkAZxEDMohICyixU1D2yVkBAmbWiup8UkAIhKiCgFFCGOC6rqpO2e6p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FlEAMxi0oIKLNQUffIWgEBZdaK6n5SQAqEqICAUkAZ4risqk4Cyqpk04dyVkBAmbPAur0UkAJBKCCgFFAGMRCzqISAMgsVdY+sFRBQZq2o7icFpECICggoBZQhjsuq6iSgrEo2fShnBQSUOQus20sBKRCEAgJKAWUQAzGLSggos1BR98haAQFl1orqflJACoSogIBSQBniuKyqTgLKqmTTh3JWQECZs8C6vRSQAkEoIKAUUAYxELOohIAyCxV1j6wVEFBmrajuJwWkQIgKCCgFlCGOy6rqJKCsSjZ9KGcFBJQ5C6zbSwEpEIQCAkoBZRADMYtKCCizUFH3yFoBAWXWiup+UkAKhKiAgFJAGeK4rKpOAsqqZNOHclZAQJmzwLq9FJACQSggoBRQBjEQs6iEgDILFXWPrBUQUGatqO4nBaRAiAoIKAWUIY7LquokoKxKNn0oZwUElDkLrNtLASkQhAICSgHlHgfi1/dOM/7s2LSxbNm99j/Q9r/pL22/cy/a473yLCCgzFNd3btaBQSU1Sqnz0kBKRCTAgJKAWWD43XDvGftk3/+Waox3X3Kfdam+xGpyuZRSECZh6rh3nPD83Psqzun2I5v15etZMv9OliX0eNt37POb9JGCCibVH59uRSQAgUpIKAUUDY41D7+p7+1716Yl2o4HvRXf2sdBg1OVTaPQgLKPFQN856b33rDPviLG1JV7rBf32Ztj+mdqmwehQSUeaiqe0oBKRCaAgJKAWWDY/K9y8+xHXV1qcatgDKVTCqUgQJf3THZvrpzcqo7dRk9wbqMmZCqbB6FBJR5qKp7SgEpEJoCAkoBZYNj8rNf/cLWz5qZatwKKFPJpEIZKCCgzEBE3UIKSK3BTfMAACAASURBVAEpkKECAkoBpYAywwdKtypGAQFlMTrrW6SAFJACaRUQUAooBZRpnxaVC0YBAWUwXaGKSAEpIAWcAgJKAaWAUpNBdAoIKKPrMlVYCkiBGldAQCmgFFDW+ENei80TUNZir6pNUkAKxKyAgFJAKaCM+QlupnUXUDbTjlezpYAUCFaB3IHylVdesccee8xuuOEG6969uxPi9ddft4ceesg2bNhgHTt2tMGDB9vxxx/vfrdp0yabPn26K9OyZUs77rjjbNiwYda+ffvCRNR+ht9LrSzvwoadvqgCBQSUFYilolJACkiBAhTIFSi//PJLmzx5sm3cuNHGjx/vgJKfTZo0yS666CLr27evLVu2zGbPnm0TJ060/fff35544glbu3atjR071jV/2rRpdvjhh9vAgQMLkOMPXyGgFFAWNtj0RVUpIKCsSjZ9SApIASmQmwK5AeX27dudFXKvvfayNWvW2PDhwx1QrlixwubPn28TJkywdu3aWV1dnU2ZMsXOOeccO/roo23q1KnWv39/B5tcAOeiRYts3Lhx1qZNm9yESN5YQCmgLGSg6UuqVkBAWbV0+qAUkAJSIBcFcgNKQHDJkiV2xRVX2F133bULKOfOnWsffvihjRo1ylq0aOGAEogcMGCAs0QCl0OHDnX/5gJAFyxY4IASAC3iElAKKIsYZ/qO6hUQUFavnT4pBaSAFMhDgVyA8ptvvnEQeeWVV1qHDh0cJHoL5bPPPmuffvqpjRw50rUnCZRYMJNl0wAlltDVq1dnqs3NL3S21z5KB68/OfNr63NIuqMJM61kUTe7e4rZC3PTfdvI8WZnnpuubA6l1G85iBrqLR9/2GzWw+lqN2io2WVD05XNodRdSzragvf2TnXnUaeuswFHbUxVVoWkQGMU6NGjR2M+rs9KgT9RIHOgBPBmzJhhnTp1svPPP9/Wr1+/GyRmbaHk+77++utMu/Z/Pt3Glq5tleqef3PxFjvl8O2pysZYaOPkX9uWOU+lqvreE/7C2px/SaqyeRRSv+Whapj3rJt+j9U9dE+qyrUbdp21G35dqrJ5FLp1QWub88ZeqW5944Ctdn7vbanKqpAUaIwCBxxwQGM+rs9KgfyBEnc2STdka5deJOIcfPDBNm/ePJekgwubhB3KX3DBBdazZ0/n/u7Xr9+uGMrFixfb0qVLFUPZRINXWd5NJLy+tkEF5PLWAJECUkAKhKVA5hbK0uatW7duNwtluSzv5557zgFm586dy2Z5A5oAZ1GXYii/V1pAWdSo0/dUooCAshK1VFYKSAEpkL8ChQMlTWKPyZkzZxqwCUSyz2SvXr1ca7Fskh2+cuVK9/8+ffrYkCFDrG3btvmr8cdvEFAKKAsbbPqiqhQQUFYlmz4kBaSAFMhNgdyBMrea53hjAaWAMsfhpVtnoICAMgMRdQspIAWkQIYKCCjLiCmgFFBm+IzpVjkoIKDMQVTdUgpIASnQCAUElALKBoePYigb8XTpo7kpIKDMTVrdWApIASlQlQICSgGlgLKqR0cfakoFBJRNqb6+WwpIASnwpwoIKAWUAkrNDNEpIKCMrstUYSkgBWpcAQGlgFJAWeMPeS02T0BZi72qNkkBKRCzAgJKAaWAMuYnuJnWXUDZTDtezZYCUiBYBQSUAkoBZbCPpypWnwICSo0NKSAFpEBYCggoBZQCyrCeSdUmhQICyhQiqYgUkAJSoEAFBJQCSgFlgQ+cviobBQSU2eiou0gBKSAFslJAQCmgFFBm9TTpPoUpIKAsTGp9kRSQAlIglQICSgGlgDLVo6JCISkgoAypN1QXKSAFpICZgFJAKaDUTBCdAgLK6LpMFZYCUqDGFRBQCigFlDX+kNdi8wSUtdirapMUkAIxKyCgFFAKKGN+gptp3QWUzbTj1WwpIAWCVUBAKaAUUAb7eKpi9SkgoNTYkAJSQAqEpYCAUkApoAzrmVRtUiggoEwhkopIASkgBQpUQEApoBRQFvjA6auyUUBAmY2OuosUkAJSICsFBJQCSgFlVk+T7lOYAgLKwqTWF0kBKSAFUikgoBRQCihTPSoqFJICAsqQekN1kQJSQApoH8qyY+BnD9bZwlXbU42Pn49oZ2f0bJWqbIyFPvvVL2z9rJmpqn7QX/2tdRg0OFXZPAqp3/JQNcx7CijD7BfVSgpIgeargCyUslDKQtl8n/9oWy6gjLbrVHEpIAVqVAEBpYBSQFmjD3ctN0tAWcu9q7ZJASkQowICSgGlgDLGJ7eZ11lA2cwHgJovBaRAcAoIKAWUAsrgHktVaE8KCCj3pJB+LwWkgBQoVgEBpYBSQFnsM6dvy0ABAWUGIuoWUkAKSIEMFRBQCigFlBk+ULpVMQoIKIvRWd8iBaSAFEirgIBSQCmgTPu0qFwwCggog+kKVUQKSAEp4BQQUAooBZSaDKJTQEAZXZepwlJACtS4AgJKAaWAssYf8lpsnoCyFntVbZICUiBmBQSUAkoBZcxPcDOtu4CymXa8mi0FpECwCggoBZQCymAfT1WsPgUElBobUkAKSIGwFBBQCigFlGE9k6pNCgUElClEUhEpIAWkQIEKCCgFlALKAh84fVU2Cggos9FRd5ECUkAKZKWAgFJAKaDM6mnSfQpTQEBZmNT6IikgBaRAKgUElAJKAWWqR0WFQlJAQBlSb6guUkAKSAHtQ1l2DPzswTpbuGp7qvHx8xHt7IyerVKVjbHQZ7/6ha2fNTNV1Q/6q7+1DoMGpyqbRyH1Wx6qhnlPAWWY/aJaSQEp0HwVkIVSFkpZKJvv8x9tywWU0XadKi4FpECNKiCgFFAKKGv04a7lZgkoa7l31TYpIAViVEBAKaAUUMb45DbzOgsom/kAUPOlgBQITgEBpYBSQBncY6kK7UkBAeWeFNLvpYAUkALFKiCgFFAKKIt95vRtGSggoMxARN1CCkgBKZChAgJKAaWAMsMHSrcqRgEBZTE661ukgBSQAmkVEFAKKAWUaZ8WlQtGAQFlMF2hikgBKSAFnAICSgGlgFKTQXQKCCij6zJVWApIgRpXQEApoBRQ1vhDXovNE1DWYq+qTVJACsSsgIBSQCmgjPkJbqZ1F1A2045Xs6WAFAhWAQGlgFJAGezj2fiKrXvsIfvq9ltt+/p1ZW/WqkNH63L9jdbx8mGN/7IC7yCgLFBsfZUUkAJSIIUCAkoBpYAyxYMSY5FNy1+x3//1j1NV/dB/+421P/HkVGVDKCSgDKEXVAcpIAWkwPcKCCgFlALKGp0RYoKuSrsgprb98snNNuvVbama+NNL29qgk/ZKVVaFpIAUkAIhKSCgFFAKKEN6IjOsS0zQVWmzY2qbgLLS3lV5KSAFYlRAQJkRUG79/Qe27pEHbceWLWXHwV5dDrDO14y2Fm3aRjVOPvvVL2z9rJmp6nzQX/2tdRg0OFXZPAr97ME6W7hqe6pb/3xEOzujZ6tUZWMtFBN0VapxTG0TUFbauyovBaRAjAoIKDMAylP3/sjWXj9ij/3frvfx1u0/puyxXEgFBJQh9UZldYkJuiprmVlMbRNQVtq7Ki8FpECMCggoMwDKns/8L/tmxgOp+r/rf/4H2++iQanKhlBIQBlCL1RXh5igq9IWxtQ2AWWlvavyUkAKxKiAgDIDoDx61r9G4xaudJAKKCtVLJzyMUFXparF1DYBZaW9q/JSQArEqICAUkDZ4LgVUMb4WP+hzjFBV6Uqx9Q2AWWlvavyUkAKxKiAgFJAKaCM8clNUeeYoCtFc3YrElPbBJSV9q7KSwEpEKMCuQDl5s2bbdasWbZkyRLbsWOHde/e3a677jrr1KmT0+j111+3hx56yDZs2GAdO3a0wYMH2/HHH+9+t2nTJps+fbor07JlSzvuuONs2LBh1r59+8L0rTRbWC7vP3SNsrwLG6Kpvigm6ErVoEShmNomoKy0d1VeCkiBGBXIHCh37txpM2bMsG+//dauvvpqa9GihT388MMOFEePHm3r16+3SZMm2UUXXWR9+/a1ZcuW2ezZs23ixIm2//772xNPPGFr1661sWPHOj2nTZtmhx9+uA0cOLAwfQWU30stl3dhwy7zL4oJuiptfExtE1BW2rsqLwWkQIwKZA6UW7Zssfvuu89OP/10O/bYY50mK1assAULFti4ceNs1apVNn/+fJswYYK1a9fO6urqbMqUKXbOOefY0UcfbVOnTrX+/fs72OQCOBctWuQ+26ZNm0I0FlAKKAsZaDl/SUzQVakUMbVNQFlp76q8FJACMSqQOVCWioDFEqsjbvAhQ4bYvHnz7MMPP7RRo0Y56yVACUQOGDDAWSKBy6FDh7p/l8IoAFrEJaAUUBYxzvL+jpigq1ItYmqbgLLS3lV5KSAFYlQgd6DEwjhnzhy74YYbrEuXLvbss8/ap59+aiNHjnR6JYGSWEuAcvjw4S7uMg1Qbt++3VavXp2p9je/0Nle+ygdvP7kzK+tz9ybzV6Ym64OI8ebnXluurIhlLp7SjRtq7jfDqkLQeH86vD4w2azHk53/0FDzS4bmq5sCKUiattdSzragvf2TqXaqFPX2YCjNqYqq0JSoDEK9OjRozEf12elwJ8okCtQ/u53v3PJOddee+0uQJw7d26mFkqA8uuvv860a//n021s6dp0x/L9zcVbrPcz/8u2zHkqVR32nvAX1ub8S1KVDaHQxsm/jqZtlfbbKYenO6YxhH6opg510++xuofuSfXRdsOus3bDr0tVNoRCMbXt1gWtbc4be6WS7cYBW+383ttSlVUhKdAYBQ444IDGfFyflQLFAeV7771nDz74oF1zzTW73Nd8O9nbuL3Hjx/vYig3btzoknQuuOAC69mzp3N/9+vXb1cM5eLFi23p0qWKoWyiwauknCYSPoOvjcktXGlzY2qbXN6V9q7KSwEpEKMCuVgoydImMacUJhHoyy+//JMs7+eee84BZufOnctmeQOaAGdRl2Iov1daQFnUqMv+e2KCrkpbH1PbBJSV9q7KSwEpEKMCuQDl3XffbcuXL/8TPdg26IQTTnBWypkzZ9q6descRLLPZK9evVx5thdij8qVK1e6//fp08cl87Rt27YwfQWUzQsoNy5eZDu3l3czturYydr1/rPCxl6WXxQTdFXa7pjaJqCstHdVXgpIgRgVyAUoYxQiWWcBZfMByo/+/qe28bcvNThkO145wg78i/8U3bCOCboqFTemtlULlFveX2M7N5dPHGvRtp216X5EpbKpvBSQAlIgNwUElGWkFVA2D6A89pV77MvJN6d6uA75f35le5/aL1XZUArFBF2VahZT26oByi9+80v7ZsYDDcrSachVdsCPf1qpdCovBaSAFMhFAQGlgLLBgVXLMZS1fGQmnRoTdFU6u8XUtkqB8uxv59sn//3vU0nyg3/4Z9v3rPNTlVUhKSAFpECeCggoBZQCyhRPWFOfU56iin9SJCboqrR9MbWtUqA8Y8Xt9tWdk1NJ0mX0BOsyZkKqsqEUWvfYQ/bV7bfa9vXrylapVYeO1uX6G63j5cNCqbLqIQWkQAoFBJQCSgFligdFQJlCpAKLCCj/IHZsQLlp+Sv2+7/+caqRcui//cban3hyqrIqJAWkQNMrIKAUUAooUzyHAsoUIhVYREAZJ1DG1G8FDmd9lRSoCQUElAJKAWWKR1lAmUKkAovEBCZyeX8/MGLqN1/r1Z/vsPsXbrUNm3eWHeH7tm1hV5/R2o48sGWBT4C+SgqEp4CAUkApoEzxXAooU4hUYJGYwERAGS9Qfr5+p13z63Rnq9/3F3vbgR1aFPgU6KukQFgKCCgFlALKFM+kgDKFSAUWEVDK5V3EcJu2YIvdsWBrqq8aM6C1jR3QJlVZFZICtaiAgFJAKaBM8W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QCyhRPs4AyhUgFFhFQCiiLGG4CyiJU1nfUigICSgGlgDLF0yygTCFSgUUElALKIoabgLIIlfUdtaKAgFJAKaBM8TQLKFOIVGARAaWAsojhJqAsQmV9R60oIKAUUAooUzzNAsoUIhVYREApoCxiuAkoi1BZ31ErCggoBZS5AOXOrV+bbd9U/t6t2luL1p0zf4Z+9mCdLVy1PdV9fz6inR09619t/ayZqcoLKFPJVFghAaWAsojBJqAsQmV9R60oIKAUUGYOlFtX/Xfb8vZ/bfC+bXr939a65z9k+hwJKHeXMyboqnQgxNS2Xz652Wa9ui1VE396aVs7Y8Xt9tWdk1OV7zJ6gnUZMyFV2RAKxdRv6CWgDGHUqA6xKCCgFFBmCpT7nNba6hZflmr8tzvtcWt10KBUZdMUElAKKMuNEw9d2z6617a88de2s+6jssOpxV77Wuuj/85a9/gvaYZb6jICyu+lElCmHjYqKAWiU0BAKaDMFCjb9VxuW1f9Y6oHoXXPf7Q2vf5bqrJpCgkoBZT1AWWnoT+yTfOPSzOMrO1J99leh1ydqmyaQgJKAWWacaIyUiB2BQSUAkoBZYqnWDGUKUQqsEillq4O5+ywzStuSlXDvbrfaG1PuCVV2TSFBJQCyjTjRGWkQOwKCCgFlALKFE+xgDKFSAUWEVD+QWzFUOY76BRDma++unttKSCgFFAKKFM80w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gJKItQWd9RKwoIKAWUAsoUT7OAMoVIBRYRUAooixhuAsoiVNZ31IoCAkoBpYAyxdMsoEwhUoFFBJQCyiKGm4CyCJX1HbWigIBSQCmgTPE0CyhTiFRgEQGlgLKI4SagLEJlfUetKCCgFFAKKFM8zQLKFCIVWERAKaAsYrhVC5TrHp9h27/6smwVW7RpYx0vH2ot99m3iCboO6RAYQoIKAWUAsoUj5uAMoVIBRYRUAooixhu1QDlR3/3f9rGxQsbrF7rQ7pZt1/daq06dymiGfoOKVCIAgJKAaWAMsWj1pyAcsfXi2znls/Lq9KytbU68JIUiuVbREApoMx3hP3h7pUC5bBt8+2Tf/mHVFXrfPVo23/CT1KVVSEpEIMCAkoBpYAyxZPaXIByy+t/aVvX/LpBRVodNNDanTYrhWr5FRFQNi+g3Llxte3c+lX5AdWilbXs0DeXwVYpUA5Z/4R99qtfpKpLh0GDjXlFlxSoFQUElAJKAWWKp7k5AGXHSw+zut+msz62OfYX1vro/yuFcvkUEVA2H6Dc8vY/2tZV/9TgQNqr2xhre+K0zAebgDJzSXXDGlZAQCmgFFCmeMCbA1B2OGeHbV5xUwo1zPbqfqO1PeGWVGXzKCSgbB5A2fGyXla38OxUQ6jN8f9hrY/4y1Rl0xYSUKZVSuWkgJmAUkApoEwxEwgodxdJQJli0PyxyC+f3GyzXt2W6gM/vbStnbHidvvqzsmpyncZPcG6jJmQqmwIhWJaCKCXgDKEUaM6xKKAgFJAKaBM8bQKKAWUKYZJ2SICyu9lEVB+r4ViKKt9ovS5UBUQUAooBZQpnk4BpYAyxTARUO5BJAGlgLLa50ifC18BAaWAUkCZ4jkVUAooUwwTAaWAUlne1T4o+lz0CggoBZQCyhSPsYBSQJlimAgoBZQCymofFH0uegUElAJKAWWKx1hAKaBMMUwElAJKAWW1D4o+F70CAkoBpYAyxWMsoBRQphgmAkoBpYCy2gdFn4teAQGlgFJAmeIxFlAKKFMMEwGlgFJAWe2Dos9Fr4CAUkApoEzxGAsoBZQphomAUkApoKz2QdHnoldAQCmgFFCmeIwFlALKFMNEQCmgFFBW+6Doc9ErEBxQbtq0yaZPn26vv/66tWzZ0o477jgbNmyYtW/fvjCxf/ZgnS1ctT3V9/18RDs7eta/2vpZM1OVjw1MPvvVLypqW7uey23rqn9MpUXrnv9obXr9t1Rl0xRSv+2uUmx7/qXpY18mprZpY/PvezamfqPWOimnkqdSZZu7AsEB5RNPPGFr1661sWPHur6ZNm2aHX744TZw4MDC+ur8f/ku9XcJKL+XClhuSqBUvwkoyz24HE/YlOeUCygFlOXGpU7KSf2aVcFIFAgKKOvq6mzq1KnWv39/69u3r5Nw2bJltmjRIhs3bpy1adOmEFnzBpN9z+xum1+9xnZ8t8patDukbJt21n1kLffpaW1Pus9adjy5kHaX+5KYLJTqNwFliEBZybis5izvziMusrrFg2zHt79rcD5p0b67tT3hVmt14MVNNp/IQvm99ALKJhuG+uKcFAgKKNevX29TpkyxoUOHOqsk14oVK2zBggUOKNu1a5eTDLvftpIXQDUWyqa04lUq4DsX9kv9kVq3UMbUb3RabC/v1AMtsrZVMp9UA5RNaX2tpM9iHJNyeVfawyrfnBUICijXrVvngHL48OHWvXv3VEC5ceNG+/u///tM+3B9m2NT36/Vzjo7/qtXU5ff0aKF7X3EV6nLt2yx01Z+fnTq8lkXPOLbr1Pfsqnbpn7bvasq6buWO3daqyO/tVYt0sUO801vfnFU6rGRdcGY2lbJuGxh2+2EL3+bWi712+5SZT0mK+m7nS1a2glfvmT0SdprzX6d0xbNvNy///u/Z35P3bB5KxAUUFZjoQQon3766ebdi2q9FJACUkAKSIEKFBgyZEgFpVVUCuxZgaCAcsuWLS6Gsl+/frtiKBcvXmxLly4tNIZyz7KphBSQAlJACkgBKSAFpIBXICigpFLlsrx79uxpF1xwgXpNCkgBKSAFpIAUkAJSIEAFggNK9qF86KGHbOXKlU6uPn36GKb5tm3bBiifqiQFpIAUkAJSQApIASkQHFCqS6SAFJACUkAKSAEpIAXiUkBAGVd/qbZSQApIASkgBaSAFAhOAQFlcF2iCkkBKSAFpIAUkAJSIC4FBJRx9ZdqKwWkQBkFduzY4Y5s7datm7Vu3VoaSQEpIAWkQMEKCCgLFlxfJwWkQPYKfP755+5QhCOOOMKGDRsmqMxeYt1RCkgBKdCgAgJKDZCqFcAiNHfuXBsxYoTts88+Vd9HH5QCWSjw1Vdf2aRJk9yxrYLKLBTVPaSAFJAC6RUQUKbXSiUTCnBC0fTp0+3ggw92e4S2aNFC+kiBJlfgo48+sttuu82OPvpoQWWT90b9FairqzOO2u3atasrtHXrVlu0aJF9+OGHdvrpp7v+i/Ui/OLjjz+2Qw45xM2L/P+1116zFStWuG3w+KP5MtbeVb0bUkBAqfFRsQKcaDRt2jT7/e9/bzfccIOzCOmSAk2pwPbt2+3ZZ5+1V1991Q477DBbvXq19ejRQ1DZlJ3SwHe//vrr9uCDD9rgwYPthBNOcHsPf/rpp7bffvvZe++9535+0kknRQlezIuEX5x55pl27rnnOi8Op70BmG+//bb7+fnnn28tW7YMtHdULSlQnQICyup0a/afwkIJVLZq1cpGjx5t7du3b/aaSICmUwCAnDFjho0dO9b2339/k/u76foizTfv3LnTwf+jjz7qoGvNmjU2fPhwFzqzbNkye/jhh6OGSqD4rrvuslNPPdW++OILu/TSS+3AAw90iWO333679e/fX1CZZqCoTFQKCCgL7C5cH5wEBHzFtjrlBfDuu++6lwD1/9GPfuROL2ouUIlLbtu2bTUJzjGPS//44k5csGCBjRs3ztq1a+d+3BygEtcxl29zgdNZo7/KQyXWyeOOO86uu+66XRbJWoHKO++804FkclwKKhs9dHSDQBUQUBbYMaxa7733XmdFYXuTmC4meFyKZ5xxhn3wwQf25ptvOovCUUcdFT1Url+/3sFxQ8d7csb8+++/714Mbdq0ianr9ljXmMelbxyxk3fccYddc801LtPbX4zZ5557zi655BI766yz9qhFTAVYCAAsjFvaHeOVtFTi5u7bt++uZjDnPPLIIy6spnv37jE2z7nvsVR697ePnQQqWYxfccUVu7U5ykaq0lLgjwoIKAsYCkz8QBgB6PwbC19MQdlYQXhxnXfeeS5YnkmS+CeyuwFK7/7u3LmzXXXVVVFZX7/99lu79dZbXSLAgAED/mQ00PbPPvvMfvCDH7i+i9ESVN8Qj3lcAiLEqrFdEIuzAw44wObMmWNLlixxIRiHHnqo8wbcd999btwCJDE9c3ualkho4bnjmSPsJKa9N30CDt6Onj17Opf3ypUrnfu7FCpp4957770nOYL5vffksIhhrrj44ovtu+++KwuVjE/K1NK4DKYjVJEmUUBA2UjZeSmTmfj111+7lxYTfOn1ySefuCBtYIsJNLZrw4YNLnOW1TTJDx4mSX5YvHixnXjiie6llBgCNwAAIABJREFUFvqLjb4CIDt06OAm8W+++caefPJJI8kId1u5l/ILL7xgL7/8sv35n/95VFsj0VbiCuk7LHYdO3asmXHJSxt4ZOwRL8nzN3ToUJfcMWvWLFu4cKHrK8AFVyqWdMZmqNeqVatcOEXv3r1TVxE3MVAJPMcEk8wf1J3nkGznL7/80lmOWWT7mMpSqEwtSgAFk54cYLhXr14uabE+S2UAVVYVpEBmCggoGyElK0zcGcAkq2gsJriEBw0a5F5g3gKEdWuvvfYK+qXmZeBlzYsa4CJLFiAhO/Huu+92AEabvWUSVzEWIEC5U6dOjVCymI9iBSFxY+LEiXbQQQc56xZuJzJLCUNIWh+9ZdKHJsQU88pLmy2dsIrTJmIJr7/++l1uwxjHZXKEAMpPPfWUjRkzxoHIAw884LZkYVziMuV5JDyBxR39F3LfeZfvzJkzHRQnXb787re//a0DY1ymXN4yyZzC70NuW7mnmjjs2bNnu/GYTORjUcecQz8SXsLzyII1pguAJOGGBJwjjzxyV9V5HulDwjJ4XwDMwLQuKVBrCggoG9GjTHystL0FBKDENUxmH9tCsA1GjJZJHxAPFPOS+7M/+zP3kvabRg8ZMsS9yJ555hnnduP/IVuAkrDM5E7WJTCM9QDYmjp1qgOP5GbYsVomaStblPzud7+zUaNGOcsX7QOePVTGbjGfP3++A8aRI0e6+EjaA3ywPUuM1q1yUMnPsIzzBytkly5d3DCO2TIJMLJdUGnyFAscFqbsaXvOOec4F/G+++7biJm52I/SV8wr1Jv5nvdBMuaT+ZR+JBYUcMZ6Ljd3sX2kbytGAQFllTozMfCiJtsZV5u/SFbB2oAVDHccE00MsJWUwVvusIZgbf3hD3/oJkBe3FgqAWX+f/zxxzurUGxbBnlg9hahclDJSyJGCxD9iMUOizGLGgDE9w8uRQ+VMY5LP0aBSRYEeAVwfQPOJEphbcZ9fO2110ZnASqFSmKViSnE2uVhkvYDXzx7MQEJ1n76Bpc+cwYLU5KkktZYkqcod9lll1U5Izfdx7CqsrDBYv7YY4+5JKlkmAXjFeMDv48pHrTpFNU3x6qAgLLKnuMFQMY2sWkDBw7cNcFjsSPblJ/FkplY6uZmAsRCgPUVOGby91BJWdoIJMeaoFLOIlSfpbLK4dGkH8O1D0TSJjZSJiSBl/Utt9ziQGz8+PHRuRPLCQqEAFgXXXSRaxcgDYD5E0qatBOq+PKG3N9V3C6Ij2zevNnFtL711lsO/LHOzZs3z/3BI4D3g3kGVzDJU8cee2wQ9U5bCcJKiMMGjknsI54XQwNGBuAYTw7hGeiAJyemhUBaDVROCngFBJQVjAVeXmT8Yp0ki5TJBHhk4vCnOhAnQ9IKMUAxxBX65pdzczP58XMPlUyYwGQM7ihc9CQr+Lryf15igDBuNeImsdglY9cAMJI6Lr/88qj6jvgsYtP4m6x7f6461mQsQrzsGJfErtE2LOexXjyDr7zyimsnz+L999/vrJHEVZJ8FNtLG0sxdSc2mTZhwSodl7H2FfUmGYU5kr7Bdc/zl9wqiDL8n+NbiRONCbgIJ2GuJ7yE7cT8cZF4cHDhMz6JnefnMXpyYh53qnvTKCCgTKk7Ez7xkZzRysUKlHgtzmjlVAeC5LFWMoHy0k66c1J+RZMWq8/NTaU8bALIvBBw54fsugE66BNO32Cix0qA1QDXIdYQoJifs9VM7C9vxiXuRB+GAFSywAH+X3zxRSPekLFK7BrbIvnkjiYdbBV8OVnAQAZ9R7/i4gaefRIVzx/xabhTOX0kpvASFjAkcVBnwJJFD9ZWwmj8Qq40UacC6YIp6jfypl2EYXho9HGHWNNjylRPCusT4JhrmBd9eIL35DD3xBYSFMzAUUWiU0BAmbLLsGQx8RNTyISYjK8j1pBECNyKp512mjsZIbYLICGju5ybm7bw+zfeeMNZYsttQRNaewEr4gdxQZEkRcA8YQhACRnQHjY9VC5fvtzF3sXkxvfWOhYxuA95eWEtAaavvPJKB5IvvfSS6zdCFrDkxWQBog8ff/xx5y4l9hOLz6JFi2riqE9A5J577nGJKEAWF/HXjFkWBGzFxWIn1nFZumVVfVAZ2ryxp/qU7n/KXF8fVO7pXvq9FKg1BQSUKXoUUMRtwwa8yX0k2UaHzFLitmICkWSTgWHgikByXDNYCmJ1c5d2pYdKXspXX331Lqtx8gWApTLGBQAwySkibCvDHprJxDB+9vzzz9uNN97o9tyM8SL2E7gCuFjo8AeoZLun2LbKKac/MZ9YzbFAJmOt2V0AkJwwYUKUlq2GtqyKHSrr2/8Ub5SgMsZZRnXOWgEBZQpFmSyIRyP2LJmAA1DibuTYM07Bie1igicYnnhQttJhwiTOCfd9bG7u+rRPWiqBR++S8i8A2k2SSowLAqCEMAxiJgFm71pjkVBu+5JYxidufGCLPV1PPvlk97IGLrHEApWMz9gvFqm0Ees54Qn+YjyS7EdGcAyegNJ+2NOWVcw5xB3iDWDeiena0/6nfpwSN0k4VC0sfGLqH9W16RUQUKbsg3feecfBF6fFJBNw2CibeK7QE1Ww8CT3PwO0gJF+/fq500R4kfGCI2HFv+Bic3P7riQWjfhBEm9oHxO7d3+XQiWB9Q2d4Z1yeBRajKQwfzJROagkAQcoIas2xoVOOSCuRagkuYgkMPbTJCGHiwx99mks3Wi/0AHWiC+r5S2r0ux/GuO2To3obn1UCuymgIAyxYAgYYWMbi5iKY855hi3NQnxXLi7Q0/AATA4OpGkDP4QR5d0uQHD/J6geWJAaSvWgxgD5YkXJIaQrFLqTzwaCUT1WSpTdH8wRYAqAIS4SCyq7HVHFjdxrywOAGdCMrAS+YVBTDGTXmj6ivHIaSNk//o2sJ0Vix4WRliVk/szBtNJ9VSE543FJ+OTPTPPPvts9yzi4ibRCKBkkcDhCCwEOK4vxquWt6yqxf1PYxxjqnO4CggoS/qGlzYWAqCR+C1gkvhJAucBR6wn7KuGlYhEh1gsQCRrYKUjDpQXGZY5MkyJsSNxBZikPbgbsW6R1EHCSkwXdadN9BWn4ODCJ5GDP4AWL2w0IFQB12lsbm5AkWMxcRfy4mb/O1xrWMw9VAJfxFTGtGUVVh2ytdkgmsQh/vDyBpLpS78HKuDF80nmN1ZlEpFiuPzG3ixyeP5w3bMwBZhZFJDtTb8yHk855ZSoXN20jXhdvALMmfQdC5ta2LKKhQ3xyMyPnKSF54ZFaq3tfxrDM6Q6xqGAgLKkn4AQLAkAI9v/kImJ1S50K2Sa4VYKlby0sQSRUQpAAiNACy92rCShWyhLT7PBCjR58mTXb1glyeZmiyAurFm4Ef0WLbHBJG0AhhmHfr87H+daCpWlMZVpxkZTluGUEcYdVn+ScdjaCJAkzIT9/OhnxiYxolgmseLhHWBREPoYRVe2OQJCkm5soJixigUWiIzxYgHHYptYT46+ZCFOfCvxvPRnzFtW+RALFmpsvs5446IPOTEs9v1PYxxvqnP4Cggoy/QRkz3JNsRLYkWIaW+7PQ25Uqhkf0LinmgjL21ghDNnY3An4vrlZY11FTgGRNi8nDPGaQcJVCR1EB8KmPAyiC3RIenmBqywyiWTOOqDShLIsH6RIBDqRXvoGyythI6Qbe8zgdlTEqjESoRFjwu3MO1hvAIwseypyXZAjElgOLl/K5BJnDIxlDFeLDyJA2XxiZWZBQ+X38Iq5i2rksclsvj0+5+SLMXCJub9T2Mca6pzHAoIKP94Pi5WEiwfQGTnzp1dbBOwwmQZO1DiluKMY7Zc4Q8QmXR/Y43lpQ2EETsZS3t9lj0LADLtSS4qvYAW+hLLFy+DGCxayTZg6cE6wkua+Dvci/7IOl+OFzuWFLKiWRR4q2xom88zDgF7LHJsc0RsL1Y6QitIlvJW41KoxIWKNQwAox+BSTQIeZxSX1ylhMTQJ7feeqvzBCQ39qYvCamJxXVf+mzxXJH5jEWSuGUPk0AyLvDkVlZxvA6/ryWLALaEwwru3wXMH/Qr7wW8VjHGJ8fWD6pvXAoIKP/YX7y4iWtiksDFQVLDo48+6qwgsZ0vmxyCvIDZpoMLCxDWEMCx1FIZ4+RIbCSxWgAUIJzcOgeA5gxd2gUw82KIwerq+w4QJn6L2DoWOexVyM9wK/KiK4XKGKYdrK3Ar7c0ArwsZNg9geeM+EI/DoFK7yXw+/xRlphfFkUhj1esxoTNkHzDhcWfjfWJTSbeFYs6btOnn37a7UMZawIOMEmbSOqjTxiTLNgAZRYPnPoT68UiddKkSc6jwVgDJhmvxC7Tv8QxhzwGY9Vd9Y5bgWYNlMkYPCZAkgB4sQEqrErZdoaXQowJHAxLrFa8lHEn+rg72smLncnRWyr9VkixDWXcobQRCxbtZPL3ULl582YHK7zgYgxbwIWI1Zw4NBYBflETO1QyxnzCDXG7LN7qg0qsQVgtY3px+3OcGYfEE/KseUsqx7ZiycNySUgC7U8elBD68+eTp7yFDksxrmBc2ySCMcdgdcb7wZnq/D6mi/6hLQA+4M/ix586xf9JyCTcgnCMmK2vMfWJ6hqXAs0aKLH2MIEwsZMVTFwMp1T4mCB+j7uR1agHspi6lxc3lhKAmJcBFlcslvwb1xt/cE0BziG7gkm2oW9w6dbn5vTub6Dyqquucq5EMjNDdovuaSwBj1gjWdwwJv1ehfycfTa5sHaFDlyAPy9nXsJAIhZy6p+0tNYHlXvSKLTf006syj4BjPr5/iKUhm2eYrxYiJKIwrPIDgI+G5+5hFAEFj7sHMFCdcSIEdG1k7me5wxPAO3Dukq8Ln3J8Z+0nznykksucUaH0J+5GMeY6hy/As0aKJkMASxc3QRas6rGKsRm2N4ilLQwxNLdwBSWO7JmsdxhNeCldtZZZ7n973AHx7R5Mu1h/0G2XSHRJAmJxDphMcEKy8uO9mIlwr3N8XUxbZ/DWOPFjKubevNiph3loDKWsUg92RYH9yEXFn/gmLjJUve9h0qy1gGWGC/cwISY4OZOHuk5e/ZsF5pB22K8CAliUYfrl+fPewBYjBJuAkwCXSwWYjshBvc2YRcYDnDd817Aikx/YUigPfwbWI55gRrjuFOd41Kg2QElkwVxMCQ4MOEDj0wSS5YsMSZ99rfjJc4LIWSrXUPDDCDBskpWKS9wPxnSHsAyeeJDLBNkOagEJh977DHn5vbnIQNlADQvhphOwPHnBGNVxjoCRNIOklWAr9ihEiABtIiH9LF25dz3pSc6xTWdmnNxAyc8c1gpgRDaiRsYF3gsmemlujP+GJsscrAuY81jngTG+FnMLmDgEesrCx08No888oiDSKzpGBZCTwCL7RlRfWtXgWYFlMnzm3v37u2Cq3mB4RIGSFhhEyiP24ozrWMNlvcbKeNe8y8wkhxoF5aFNWvWRLM1UPLRS0IlcZ+4otj02sNkzI8pLntAhGx1XKOMQ8IxsAB5qGQhwAIgFpebX8gwHnGLsvE1MWk8V6VQyXZPAFisz5wfe+wUQdwne6ACW4RpcPKUB0x/3npsY9VbmQEu5k6/GwbwhVWS/TRjvfx7gUUPRgYf28o+qIA0VtkY962NtT9U73gVaFZAiUXLv7iY2LFWElS+fPny3dyjsbq5iffhBQaQMBlyTB+WVjJjsS7we5IBsMrGOkE25P6O9zE0tx8jGesAJeDPC5wXG5Yt+o4FDq7FWC4gik2vifHElU1IAidPeTDxUOkt5MAXYzM2d2myP1igMp/wzBGy4D0hJIWxZVDIHg/mPPYDJQa53IIFax3ejqRHg0UQfYxFPeadMIjxpf3JOZH/E3OOdZlQKMVMxjLzqJ5NqUCzAspyGwljPSE+j5itWN1RDCDco8SpsUUOm3kTPI6VC5iM2XpA/+C+BySxjLDXJPBRX0xlUz5MjfluXmDEvfoTOgBL+g7X4ssvv+w2M4/FMokOvIixsBKSwPhL7r/ooRLo4kUNbGFpDvli/LE9jrcwkhHM9ji0gS3GWMCxTRXWrGTsZMhtKq1bfVuJsaAhu9nHGLLIIeMZTch4Tm73FFN7qSugjGeApEziy324EDGheAdwg8dqVY6tL1Tf+BVoVkDpY+5wIWIN8Rcrc6wHMYOXPzKSSZCXNOeNE1BOggqTYowvOcCDoyGxzAFXTPYkGmGtI1QhZqj0CThACWOPZA1CFIjn4oXtX2S87C688EK39VFMFwsBrFe8jEmaon3J40tJoALA+D0WrpDjXVmkcUY8F2MPazL9QqgFLm4PHmQFxw4fpVCJpZn4Qo4zxQrJPMO2auyjSfvxhsR0AcHUnR0TsIbTj8wvF198sbO+sl8oFnUstewSEbPFPKZ+UV1rQ4GaBkpcGW+99ZabFNjvjb85m5uXGS8GIAUw4WXBhBLTnnAMP4CLmDSyt6k7EyX/Z084Xmw+kQMXNy+E2C7AyltY/QkwZHGzGCAGj/ZjOcE1zOQfy5VMwOF4SOLrSLyhrT6eC/cpbcYySd/FkjzlrT5AGC5SQJGFAPBYCpWx9Bf1pI8Ye/QDixqSvugbLFz8nD71STgxtStZV5+wiCcHaMTLwalGuLZjCrcopz/PFe1ioQ34YxHHssoCjv0yY3q+Yh1fqnftK1CzQOkneiZGJhMmRCCSi2xTrJUEk5OkgssqRrcNLwAsCk888YQDSLIt2UeTl7i3tmIpYrIMOX6r3GPmQxEGDBiwWwYp7jdO5+DlTdZsjBeLGCCE2CzgxF+0GVci1mQsKbz4yKSNJX7L75tJnDJ1Z3yyzRNhCh4qSeZgfHoLUEz956ESqz9xkj6BqBagkr4jwQaLK4s1XPrEEDIv8gzGMgbrG08+ft6feEN76U/mxljjyWN6dlTX5qFATQIlkwWgxR82uQYaeYEzKQIiTCBYt7DosTrFMhTTBXSQqc2L2W+4TrwaL3Igi1g8XnhJt35M7fN1xUJJ37EtkLcg8PLmRCOsJ7Fmd2MhJ94Vi11yw3yScYiZpO9ifMmxByPhI7y0WayRoELmLPuBAsZAJZDCuPU7K4Q8LplHSGRj3ujRo4fzZvBMeUslC1Tv4vZQyVxC/GvorlJcu0C/DzVgTE6ZMmW3oyBr4XhWP76wTvotjoh3BZ6xvLLQTi4OQh6PqpsUCF2BmgNKrCJMFmzCyzm5fn80b13wUBlrrBPb//i4H2K5eOnxYgMksXCR2c1LnABz3PgxXT5+ib4hZpAtSgAvkjZ8jBMb0bNfKC8BoCXGy8e7Yj1ngePHIn1L2+jPGIHS753JUZG47J955hmXyNG1a9ddWbQkO/AMxuJipB2EkVBf5hOOivTwyM+SUImbH5AE1EK+qCexyVjHfShMfYucV155xZ22RRxvLJZK2sIBFXiesPSz8ORZo814q3je6EsWCfQtiVUxx8+HPNZUt+alQE0BJZMFLyysWlixmDh4ofkXdjIOCgsJMV4xXcSE0i5iInEjApQkpjBxEs/lL9rJyjsmNzcvbhYCbC2D5difqEKbAGhe4r49WMBitU7SHl54vOjYRxMLEaEKtBeLLO0677zzYhqWu+rK2fBYJYm7w2LOs0dsK32LRT2WU2IIq2DO8KEHWCTxCgwaNMjF3iXjeUuhMpaOY670Z3Mzl7CAARzLLXKwKp922mlujgnd8or+3ovBmCN7Gy8VG8zzc94P/jQfnzjGeOWPLikgBRqnQLRA6ePNsH74i1Up1h+2KOGlDXwxeeAyTUIllrAYs55pEwDJ6potTFhxs88fkz3ZmMSJxgSRvt9wRfHSJnaLuDTAGesWgMJpP8TbEdvFQoHjF2NqIy9uLEJ+/PnMdcYoWbPeooxVi4UBluVYrHf0H25RXIhYuminP/oSyyt95U+OwbIXw0ubsUeMLmBPfxAviaubMBKOaCXUohQqyXQGWmKAreTrwlta+Rn9xUX/8ZwR3+sXOSxgY+g73za/vzAHAbBA9QmY/J7fsQ0Zi26OoCUUo/Q418a9UvVpKdB8FYgWKIENkmuSmaNsDA1gevdFfVAZa3fzsiMjnTgtshOBSV5uvBh4CZLtTLZwbBd9yeTPdk7e1UtbebnhliMTOtaLbYHYR9JbxFkQAI0nnXRS1IkOLNxw0dNvJDzQHhYEWPJoI5YgFgcsBIhTju2lzTPFPq48Y37xiaXVQyXWOqCEhUCMSW9Jb0Yyvhzrq1/kUIaDEnj+YlnkMC791kBYxzmxiLnEQyULHBIXiff1+9rGthCIdS5UvWtfgWiBkomDiQF3jIdK4s+YHJLxMB4q2SuOYPmY3NzeJUWyBhuv8wd3HJZJ4goBSF4AxExShr0LY7Le+cfLb5yMlSRpOSYhgphJYvJiu4ANXma43RirgDLAjKUSq3nsWbO4tBcsWOCs/1z33Xef29sPqAQmOX0Kqzl7a+J2jOmlzXPHH0IQ6D/6LQmVPu4OyJo4caJzp8Zy4dlhkQP4cwACSWG1El9OH7C4oX+IscY66d3fHir9aT8xzpOxjDHVs/kqEC1Q0mWlUElMIdtd4KIhScXHygCVTCxJ93gMXY4LH1jESgdYcVIKrlKOdGP/RV5ogAntZALFfRPLhaUA6xUTPJmzWJt5yfm9/OhbXugxBsz7utNGLHNcHi6TcBJLX5XWE9c2VkieM79ZOXGvWM89VMZi0SrXNoDk1FNPdYlh5foNN/gbb7zhrLKEY8RyMQey2Tx1Zs5gwUb4DH0YI1QCibjnCf/hok+AZSyP7M3rLw+VxIcyX2JwCP1kpljGlOopBZIKRA2UpVCJFRJ4ZPVJ3BNWBiZPkh6wksRyASTAMVuwcAYy1hHci7ywOeoMqGQy5UQHXgzETsb0AvdxhMSyAl20hzhQYl4BE6wmZHjjTkxmQcfSf+X20PQblpdavGJpk68n447xCVASV0e/+YswDLae4YWOpTKmMZnsB7aYoZ8Ye1hWa2UxwJZUPF/0DQBJH7IAJ/7TQyUHPwBbfneMkMcn4RZkod90003O8k9IAn1FRjphJUkvAOOWnT9IgiMJKSaLech9oLpJgZoCyiRUMpkAXJdddplrIytTrti2COJc7smTJ7t4yGRcYSlUxjgpMrGTtQ108OICTpj4+cMCAEsslgYSOkjkiNE1BTwSz4vllfgz/2LDAnvzzTc70MJVGpNFmecIFzaubUIQWMxw6ghJU74d7OtHu/mb2LuYstUZe34cstAhrASPAKBVK4sBLP4AFQs4nkFc3lzsrkDYUGxxvfQZ8wfxkMzxLKx9nCsb6MfWHqGJFIhdgegtlFgkseSRfcmZwcmYypg7hxc2kz4vteQpPkAlQfRMmMmzkWNpK1BF/Yln5fg6fwErJOdgXYjVspWEEvoJiytA6V9sWL2wErEQIM4QMIulrSQ6YLkjIYw20VYWcLzMGYuEmJDMAUSzGGD7IGAzhvhC2kKyDYsZwApvBmOROFF/EAJQyc4DLHJiOuYzOS9gjQS8sNSRte6P/WTxikeHxLHYjlj0x5i++OKLrv4kggkqY3kbqJ61pkDUQAlMAl1svwJ0cZGow1GEvAjILo35qg8qsbyS5BFjYgd15wWGdTK5dyYAxr6MvBRi27Ac2ACmABAAClgGSthSh9hQQhbYWob+BFiAMgAG6zNhGqFfABcwCSQSE+rd3LQbtyMnNBFXSQIOv8fCTvxvTBu0k8wBIGPBwyrOAhV3KptfJ8dp6H2VrB9hI4AWcYaEJwBbzBlYkQkrIQaWLZ8oQ3JVjJvp016/TRDPn6AyphGqutaaAtEApd+mhCQVgAOXGlYEXKgEYHu4ohwuKx+oHUOHUWdezv6EDSZIXmYkOOA+LGepjKFd9dWRI/iwKgMctJGLRCP2h+Nnsbm5GZMkOBCbBkSSGMC/sWZhkcU1zJj0L3XKvvXWW3bddddFY6EsZwkq179ADAljLBhCt6Azd/CHRQDPH/GDxA6SCIang7YA/IQnxAD+yf5g3mDhRluYV/DeMP7YL5RnjYUO1mTimVkEhBwzyXyIdZXkRB8ag5U1ufuFH5+lUElcL3HosXgCYp7XVXcpEAVQ+skC6yPZl7immCh4aYf+0kozxABj3DRYtpgwsQTxAvAJKd5SiXWLrYNivrBEAldYsQAvtj/ihU77ASysKCFfyTOQGZfAMeOR2F2sPvyM7XQ4htBDJe0BWOhHQJINlenbkGMoaQdjkGcOKGHRRkY+YzPpXvR95fdI5cVPDHMM8WuEH7DVGItTPBzMKVhivZub9tOPuIZjcgWTFEYfAWJkNDOn+Cx85k9iW2kr1klAMvRDHtgNgmQvH/5Dn5Tb/YKxyPhMQmXIc4nqJgVqTYEogJLJkBU1wMGq2m8XVCuubV7CxBViKSD70lvqkslExDjFtn8h7m1cwRdddJFz8wJU9CPgDDiy/QqbfgMqvNRD34Kl9AxkXti4dvnD2MQiyVUOKvkZLzrAC1dj6O5FAB+4wr3Nyxvo96BVH1TGODlihST8gIUOlizGKAuDWN3cPh7UzyFJyyNufdqKxZV5NKbLL6oBYnbAqG/3Cw+VhEOxAJdlMqZeVl1jVyBIoMSak5wIcG1g9UlmPFMGOME9iiUo9KshVzy/A445ghAwIWkjxgzu0j4AKCdNmuSsyFhWSVIhgSN0K2RDY6ncGchYTLB2sbG8d+HTp1iJuDhtJaZ4VxYvLHA4fo/NoXHRszcjyTZJqGRDetoc02EByb6lj2gD1kcWN8RQslchyWITJkyILpY3aS0moxsrJHOmt4QTfoGlj4UrR0vGdgGVzCFYVGtt94vY+kL1lQLlFAgOKMk+5BhBYrD4Ny8xYoB4wRE4zv/9RZwhW8zEcJIKcUu8sNhImOQFLEDE1nHaDbFBxDKxLxyTPRsq18pFO7FoYRXBwhqrxSC5yCk9AxlrYzmojKUPk9np1BmPAPGEY8aMcVCCWx9rD5DC5UMxALKYFj5kqjMzIpQ9AAAYo0lEQVSnAP0+jAa3r28POhADy3PJwgeYjvXCEl4KlYRmkPjGIQgkicV41eruFzH2heosBUoVCA4ovbvwqaeesp49ezqLHRYQkjgIxCaLjy1KmDB56ZFNi7s09KvUDUoGOtuQAMW8uABNoBMrJRuxxwpewBYuYPa4o10+to59J4mBivEqt8jB6pM8AzlWqASieLbYxohnCVch8Y9s48Q+qOw7ydjEKoQbFSChbwHMmGCScQcY0wa2M1qyZIlbjALNMWxtVM1z46ESkOSUMMYxc0tsHgJCgggXod6MTcITyiUqxrz7RTX9q89IgdAUCA4osQQRu4Vli+Byn9jgt2bBeoCli8kSS19MJ3KUi60jyQN3KRMmllhe8FgQYnRJMaETA/r000+7DEysyVh6cLVhpYxxSyAe2HKLHLaXKT2uDqhkGx0WA8BzLG5urJAcyUc7k3sR4g4mBhboom0s4IhhY5uuWNqWnHCZT1gEMG8QG0obYnXXp32RlLNUpv1sCOUIdWJ+ZD4kOYx4bMKc6rNUhlBn1UEKNFcFggNKOoItL3iBYVEozZbFgoL1BCslVqJYXmy8rHmh0a5yWcDsFQcsk/nM0WCAcixt825SjoYcNGiQyxwFIrFUYoElJo1+Y9PymJIdvJu7vkUO7Y7xDOTSyY6sc5I1WBAQ68rWMkCxBzDCMbiwWMa0tyR1xs1NDCheDNy8uLiBZBZtJIo1hytWqMRbgyXy2muvdXMIi20WPzxzJE7xHuD3tbD7RXMYh2pj7SsQJFB62UsteqxSAa/Qt7ko3TeN9mCxw6VNHGh9W8tQjqxTJkmAktjKGC5i7giW58UFMLJVib+AEqx2JKgAJMRSxnAUZqmbm6xYYlvLLXJ4wcV0BnLpmKKPeK5oM/1IeEISKvEWYJGN8ShMtqciMYwMfVz1bFiOBR2YTI7TGJ6zxtTRQyWLI+Ygv+dtY+6Z9WdLY3mBx/vvv98lfjEvckQkYRYsfLCSM0fy79h2v8haN91PCoSiQJBAycsNKwKJOUAVFj1eAoAYL4HQzwgu3TcNSyNufDJJfQJRQ1DJSRbEs/kTSUIZLOXq4WES6yOTPi/wcklSQAugTAwUGyyHftXn5o51kVOqd3KfSQCfTHQseLzEPVSyNQv9y0IuJmt5sq20c8aMGW5jctqAFwDrFs8ioBL64jTL5wRg4wox9rVcLC/zBIlFbFtFP5HASFw9VmY8Vz4UI0uNdC8pIAWqVyAIoCRonIn/mGOOcZYSsqH9dkA+OQVYIXEAK1cML7fSGJ/ly5e7k32SsOXhhKPryDQl6Bz34m233eZiD5k8Q76w+gC/QCJbA2GFxRLJlh7EpvGSoI2+D7F0UYYXeeh92JCb2/dbTIuc0nHk95nEFYzrkD0K2WEAK6SPqSS+F5j0WwWFPBaTdeMZYpsjNmPnGQKK+T8JfsCzz8hnP1AssbrCUKC+WN5k7XguOcWIZ5BtrUKfR8JQVrWQAsUo0ORAyeTPi5mMy6uuusqBCK5h73IrRoZ8viUJlaywiY/Eukr2MxYTQIuJkY16caliOcCSR9xXt27dopgsk9vpkMTBZE9iBy9u+tVnlnorLW0jJiqGF0FDsbyMmNgWOX6UM8awQjIWsdb5DefJAPb7aLKwY09GPASx7Tjgt/9hb1fGIe3ixB/c9t7NjQa0K7ZjPvOZqcK4a32xvNTOZ+hjVGDuZFEaQ+hMGMqqFlKgGAWaFChxZZPdTEYsYEkCR/K4umIkyPdbPFSSoYibjS1KsPwwMTIh4lbEUhLTxcuYyZ+XMUDiX8oAGIk5WLrY4gnXv5/4AU9OxSHhCC1CvYg14+WFtQSoJyaUeLNkIlUssbylGrN4oR/oP28F9wcEAF1sZUUCC8dhEpcW2+XHJfXGMgkwMr/gASCJj8UNyTixnRITWz9UW9+GYnmZM5lLOU2L5zJEt3217dbnpECtKNBkQMlpHJzaAFARL9hQTGFMYtMOQApLHFZJTuFYvXq125aFbXTIkvUZtLzMAcwYrHW+DwB/+o2JHcuqz/wFjklOAVQATNoUmxWB/iBmC/DA9cuehVy4fGlvbLG8pc8N4QZk3hN79thjj7ndFEhq8JZJMvHZdxJPQcjQX24+8OOSOFDAhP9zxCdzC/8nJptYvLPPPtsuvvjimKaUmqorzxj7njIvEiZTOvexoKMMc0stxfLWVCeqMVKgHgWaDCjZVmby5MnOmuU32gXGyAjmT4yWSn/6BlYeVtHvvvuue6HRFiCz3Ga8MY1MJnqymYl1xXJH7B19yMsBUMaSh4USHfh/bC4pXPa4SX2wP3tn0ofJza9jdXPTV7zIeYnTdwAX2c88e8SiYfFho30WBfw/Njc3CwEWcMRN0gZOncJKiYvbt4Wfs9iRm7tpZx3id4lpZbsf4q89VLK4YY5kzgT8Y4/lbVqV9e1SoHgFmgwogRMSOohrAir9pM9LnUmFOCigJKZTHXzwP5Y5tiXBIkJ2N2429lHz7u9Y903DcseLmvoTxwRckonOqSO8pOkvXg6xxqaRmELCBjGgbKbsYZIXHf/2m2EX/5g27hsJr+Dce44VJGGKMAUuxivPIKEY9BsbfmOtDH0hgKWVZwsLJPu6khzGuCRTvUePHm7zcsISsESy6wAu7lo9DadxI6PpPl0KlX4XCBan9Jt/H8Qcy9t06uqbpUDTKFAYUDIxYP0h05kYLfaDA1Bwn+IK9kk4WBqw7mHB5E8sCRx0H23DuspLGzjB4gNkAZds0kuMGq7+2PZN81mz9NFbb73lrAok37BfIXv7EU+Jq5uXODDGSz6Wi4ULixj6BhcwVjvc2wCWt0ySJMYLMKaxWKo/Czh2T1izZo3bC5RDAbiwJmO54wUeS78BwDxPgDH1xjLOvIHLnrawX6h3a+PCJ0bZQ3Qs47I51DMJlbwTsKLzHMZmHW8OfaU2SoE0ChQClH4vOCZ8IIRsZzKdsYYAWFi6mEy4sDAAYYALE46POUzTmKYug8UH6wib7rIVEnUnGQDrFvF4WFRimyxZCOD6BbbYEJn6A/pYkdkCiVg7+hMrHm6qWKDEjxVgklgtIBkIwfqFO4497/gZbX3ggQesf//+7gSgmK/6oDLGNrEQABaxTjIuGX8sBnB7My7xfPDc4eYnBhaLuq7wFKjP/R1eTVUjKSAF9qRALkCZPPGAlxhbApH1e9lllzlrHRYvXFTAFlDJVkFYFrhwTflYGvbIC/0lDnBg9eEFxpYrwBVuU9zewDNB5rgbsd6RzR7TRT9yJB8xoby0ib/jok2AM39j6cKVj2WSRUIsF6CMVevjjz924xArK7GFnBXMbgOPP/64S+bAlY81PaazuRvqg1qASvqOP4xPxiEWZcYnVkuS3/idj5PEysyzp6vpFcCwsHbtWheugJeG+Z2+E1Q2fd+oBlIgCwUyB0q2d7jllltcPBMn3ZDtjFubuCxcbT6WqRQqATKslbwQ+Ax75IX+EmdyxFJH3A9ZiUyYbJ4MgLFFDpMm0EVsGok5sVknPTwCXgTI48r3rlKszbNnz3bQxSk5Xbt2zWI8FnYPXmr0EfGtjE0slSQUnXrqqbvcpSxyGK8x9tueoJI+xVVMPGxsW7AQSsJCAEskYTNJqGRxyq4KPIuE0igBp7BHqsEv8gmL7AfKM4YHhzmFeZGFqqAyjH5SLaRAYxTIHCiZOLAU4GICstgYmcxY3FFM8MkEHKASIDv//PMddPl4Ll4Kob8IAEVcpcRnsbcibcXqes455zhLF20msxurHRAW09ZAQCLby3DEGW5fklGwVJZCZWMGXlN/tvQoTOpTCpW1BpJJzUvPTW7q/qjk+5lfeNaYS4iXJBwjCZWhJxVV0tZaKUs4EJ4aFtwkSTHXA5fE1ROSQOwk4SYsELBcxjRf1kofqR1SoLEKZA6UvkKl51nXB5XJk1Ya25giP4+Fjpfa0KFDbd9993VJKVhlgS/iQbFahg7F5fQi3AArMa4oEhloJ1uxcJWzVBapeWO/i7EGGLOwATrYmxCra3Kja+J5ebGxyOGPXmyNVT2bz5cCMCDC2CRkBvD3UImlHNDE+qorHAV4ptjHlefNx1n7TfX9Mbvh1FY1kQJSoBoFMgNKJnesWljocFkTt4TriYQGXNfnnntuvZbKaireVJ+hbayiWVHjIiUmFMudd/EDZPfee69L6mDT79gu3PXEvOJOTFroiEvDqgCQ8fKOMZvbZ94T30oyEVnPWJaxmrAhNhZzfoaFmWMjsZwQX6mraRVg26MZM2a4WGUSp9h03ieG4TLFC8JFiAKQogScpu2vct/uExaJdWVB5y/ilf18E16tVSMpIAUqUSAzoASkcAEz6bMxLadtEH/GS7wUKnFPkfyAmzu2y58pO378eAcjWCbZ8gKAxJpFbB6rcaAlRgslrmDOcE5ukYMLHGssWdz0LS/t2LK52foH0CcDH4Ckr3xiDvszEu/KGGZBxAKIMUp7Ka+r6RTwW1aR0IfXg/hJFjqAJZDCQhaolCW56fqovm/GK0UYCYs1PDYs0kjOZDHKQo2wITwCzCm4uXVJASkQtwKZASUuKbaXYR9G4gb9/ovIUwqVlI01Pg24AjaAYcADGAGYaQ8vNcCERA+fvBLb8MCqDHhhoUxuKs8G2Ez8uPRjvHzMFvtnkojiM9b5OQDNBthYutiAnmQrsry13UzT9nS5LauYO4jtpX+wlJPMd+ONN7rtgnSFoQDPFDtdcDgA4IgHh/5hIffiiy/awoULayJhMQy1VQspEI4CjQJKVphY49jahwxtv0E0bkN+VwqV7O/HXoxsrxPThZsbVzCraFbbvNCIvwMccXnz4mPrHGCSlXissIzlESvdU0895bbR4QUAVJJRS0A98WoxbQ0EfADIjE3cbPQViQClUOnHIhvT088+g1jbzTTdU1rfllW+Rn4LGrbpYkcIDkPQFYYCPHOPPPKIOxiAhTWLcOYPdgBhkca7gThzYDO2hMUwFFYtpECYCjQKKP15wDSNzGzcvKxEvfvbQyW/85AVoxsY6xVZ6myizMkw7EuI+wZA4azgWriASZJu6KcrrrjC7ac5b968XckNJDrEFKLg91vkxYV7nrGKq43Y1/qgEosXMMmCB8uXrqZVgPkj9kSwplWwab4d6yRzJl4OfxF3fuutt7qQklNOOaVpKqZvlQJSIFcFGgWU1IyYQVafuBCJZfLA6KESdyKuYMCLfSljvPxJPwT70xZcNmRAcwSch+gY2+Uz7D1M8gIHHD1M8X/6EctrbFZXxiXhCPQPSR3EgGJpTkJlcsuSGPuvFuuMNQvrOFfPnj3duBNUxtXTeK2ASuLMmTv8RZgCi7taWYTH1SuqrRTIX4FGASWTP0kcxxxzjDuuDvdoEioBEoKwART2aoxpA2WfDMCWObzYSACgjbiB2XLGxwixDyVnXMd0YYkjgQrrHdY42sTP2HKlVixzxLWSyc3WPwCJ35sQ66SHSlxwbPmkKwwFeOY4BIGwEuYW/k+IDHtNCirD6KP6akFyFAtsH3rAAo7tuPz7gHcBu2IwX4Z++lnYSqt2UiBcBaoCSh+bxiTCBIKb27u/PVT6JJVYsy9pIxYurFjACPGDwAjA5VfYvPRoZ0xufKyRZFaSfIL7HqsB/UhsEwAW44XlkYxS4Jg+ARLJ6qbfGJecysGuA/yOU5xoL9YT3N+6wlEAaGQuYRHHFkBACYs5njeeR34f45ZV4SicfU18Ag7hMYQ2sbMHzxbzDP2Hd4B3Ahn6PG/Jgy2yr43uKAWkQFMqUDFQJmPT2GeRZBT2YGTSZ284Yg0BE0CS7XRidXP7TmFl/dJLL7l4QoLIiQUiGSe5GXZTdmAl3437GssqL2Uynf256ffff7/ru1ih0h/bhnuNl1dyY2uy04n9JCSDuC6Oi8SiHGP/VdLXsZUlPhkAYS7p0aOH20mBpCi2B6Lf6C8WbjFuWRVbX1RSX8ITiCfH6s9CLnlQBXMni3K2kuvdu7fbJSImL1UlOqisFJACZhUDJVsAsR0E8MFpFEwmQCUZfUwoWH/IEsY6xF6TteJCxbpFZjexeexPyIsutgurD65u4PGmm25yp+FwAZoxQyUvMbY6wioJTHJcpLeMM1bZygo3G1ncAwYMcNs96WpaBZhHSIAiQYP9XHFrE1LC/ME45f/+Gbvvvvucq5S4ZV1hKUDIE6Ej7MPrL55H9gtlIScvQFj9pdpIgTwVqBgofQYfcXfsO/nWW2+57YFwSQFdtX6yCC87LCUxubmTA8gnSzHpsyjASumhEmDmxR3bFiy400gEwGLutwTyUEk7sTBzGgfW8j59+mgT7DxnlJT39uem0z+cooWbG8s5Hg7c3mQIsxh999137cknn9SeoCl1LboYC2z2lkwm4OAGv+uuu5ylWRuWF90j+j4p0HQKpAJKJn1cUlgdsSw89thjzrVI7Jrfa5L9+wjK5kQLXeEogMWH4xLZXBhQxN1LpiWWylKoDKfW6WpSLpbXu79x6QOVMW+in06FOEt5azmbyGMxxhpJPDLjlLPk2dvVL9rwfmhP0DD7Gevk5MmTXUJfMgGHkAX6VSdNhdlvqpUUyEOBVEDJnoQvv/yyi5NhI1o2LifRYdy4cW4jb14OvATYY0wTSB7dVN09sRhjKQD+iSEkDhRLHf1GTFrMUNlQLC/WStyn7CzAoofzg0lC0hWOAix0gEfiXoGPU089dRdU0rdsjo2liw3pY/UGhKN2vjXhGaMPiY+kHwkt4T2hBJx8ddfdpUBoCjQIlIAi8EhQNZM7li1ghFhJYu6ASl4IWBOASVxXsWZ1h9YxWdQHdyExTri26Rf2C+Xl7Cd63N8zZsxw7sbY3Nx7iuWl7YRn8IIjOUzjMosR1fh7EDfJApXEPeYM3Nre/e2h0u99qj5rvN5F3YEEnOXLl7uFAAk4sW0TV5RO+h4pUMsK1AuUACTbdGAtAEC4PFwClcSrsWk5f7CAcWqMrqZVgBcx0O9fxEAVCVLEuxIf6WGSPTWXLFniwhNi27DcK9zcY3mbdqRV9+3se4rFHPc1ca8cFODjeD1UEtPLnMNOCrIqV6ezPiUFpIAUaAoF6gVK3KVs40FWrN+I1rsZsVgClQTP6wpDAZ/QgGWAf7PHJFZHjjsDNNnPz1smCaTnPHJcwTFdtAO3PVn2AIhieePpPbwdWCZxhZ5++uluTOImZeHqoZLdB9jrFQsXMXm6pIAUkAJSIB4F6gVK4JE9/Ii1Gzhw4C6rF5P+zTff7CxbEydOdC8IXWEowLY5bLHCCxlYJKaJpAde3CSosMcf1km2eho6dKizLMdyAR5sAUR8FgDCJsqK5Q2z95g7HnnkETd3AP8k9DEGsUpiefTjrhxUhtki1UoKSAEpIAX2pECDMZTACIkbAKXfhgXrJC92YIVTENjeI1a36Z7Eien39AUhCryksd6RYeljWnE1kqRC/BqhCuwZh8UylotMbQCFDO4hQ4a4BCMuv3+mYnnD6kngn+QvgJJQGMIwPDwyV7AzhD8K0/+cchyzqI2vw+pL1UYKSAEpkFaBPWZ5c9IByRy4tzljl03M2ZKFFwDb0eD6JhZKV9Mr8P+3d3cpigNhGEb35SK8U3DF7sY1DI+QZmjoUecbmTKcXKekclLgm/qtZ6j5kwWszrL+PVT+/9rNatCq4D5uCiKXy+UrkBRezOWd2b6rdMdhtqVM+382deanUFkPZkGygxJcBAgQIPCZAg8DZY/VMPf1er2fiNDJFg1Zte9km5q34EMP5Xovv1XQhcrD4XDfYLg/84bCP/naQmU7CzSkv/VyffIz7b3ufZDWc15v+Z9C5d4dPB8BAgT2LvBUoNwQ6gGrh7Ig2RmuzWUzh3LdJlJPZXMq29bpdDp9DRWvW+PHNRMqHxutdsdPobIRj/P5bJh7tRemPgQIEPgLgZcCZcOLHWPXnmMd0dfcKNfaAn0E9N72NJy4hcqmWjTvrgU6rrUFvofKPnIa2bBp+drvTe0IECDwrMBLgfLZH3UfgXcLFCobxre9zLul/93vb6HyeDzeF/m5CBAgQGA/AgLlft6lJyGwvMDtdrsv4tMzufyrUkECBAi8JCBQvsTlZgIECBAgQIAAge8CAqU2QYAAAQIECBAgMBIQKEd8ChMgQIAAAQIECAiU2gABAgQIECBAgMBIQKAc8SlMgAABAgQIECAgUGoDBAgQIECAAAECIwGBcsSnMAECBAgQIECAgECpDRAgQIAAAQIECIwEBMoRn8IECBAgQIAAAQICpTZAgAABAgQIECAwEhAoR3wKEyBAgAABAgQICJTaAAECBAgQIECAwEhAoBzxKUyAAAECBAgQICBQagMECBAgQIAAAQIjAYFyxKcwAQIECBAgQICAQKkNECBAgAABAgQIjAQEyhGfwgQIECBAgAABAgKlNkCAAAECBAgQIDAS+AUlZ5qOcY6E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png;base64,iVBORw0KGgoAAAANSUhEUgAAApQAAAGYCAYAAAD85XLaAAAgAElEQVR4Xuy9CbgW1Znv+wJhVERGxQFwAAXiEKcgSoKImuAEguKMTPFET9LpTic3t5PcvumTmz55bk53bvrGjgMkJM6CmCiiqAyCgmFUwjwIiAMCymae93l+i15QfG72V9+u79tfrdr/eh4eYO9VVWv916pVv3rfd72rXmVlZaXpkAJSQApIASkgBaSAFJACNVSgnoCyhsrpNCkgBaSAFJACUkAKSAGngIBSA0EKSAEpIAWkgBSQAlIgkQICykTy6WQpIAWkgBSQAlJACkgBAaXGgBSQAlJACkgBKSAFpEAiBQSUieTTyVJACkgBKSAFpIAUkAICSo0BKSAFpIAUkAJSQApIgUQKCCgTyaeTpYAUkAJSQApIASkgBQSUGgNSQApIASkgBaSAFJACiRQQUCaSTydLASkgBaSAFJACUkAKCCg1BqSAFJACUkAKSAEpIAUSKSCgTCSfTpYCUkAKSAEpIAWkgBQQUGoMSAEpIAWkgBSQAlJACiRSQECZSD6dLAWkgBSQAlJACkgBKSCg1BiQAlJACkgBKSAFpIAUSKSAgDKRfDpZCkgBKSAFpIAUkAJSQECpMSAFpIAUkAJSQApIASmQSAEBZSL5dLIUkAJSQApIASkgBaSAgFJjQApIASkgBaSAFJACUiCRAgLKRPLpZCkgBaSAFJACUkAKSAEBpcaAFJACUkAKSAEpUHQFtv91tB3cXRH7uk279rOGbc+JXV4F06WAgDJd/aHaSAEpIAWkgBQIXoGdi160ijd+UVA7Gp7UzdoMHlXQObmFDx48aB9//LG1a9fOGjZsmOha5T553bp1NnbsWBs+fLi1aNGi3NXJe/+SAOWBAwds4sSJNnPmTOPfXbt2tQEDBtgJJ5zgKrRo0SIbN26cbd++3YnUv39/6969u/vdrl27nICUqV+/vnXr1s0GDhxoTZs2zdsYFZACUkAKSAEpIAXKr8DORX+xijf+taCKNGzbxdrcMSbvOa+//rpNmjTpC+XuueceO+mkk2z06NE2aNAgO/vss/NeK1qgOoB74okn7N13363yetdee6317du3oHvFKSygNLO5c+fa5MmT7b777rMTTzzRwePevXvtrrvusi1bttijjz5qdMCFF15oCxYscANj5MiR1rp1a3v55Zdt7dq1NmTIEKf3mDFjrGPHjtavX784+quMFJACUkAKSAEpUGYFSg2Uy5cvt2HDhlmTJk2K1tK4AAdcAq6lgMi4gFu0RhfxQiWxUPL1sGHDBgeQHAsXLrTp06e7zl+xYoVNmzbNRowY4QbC7t27bdSoUda7d28766yz3JdFz549HWxyAJyzZs1y5zZq1KiITdelpIAUkAJSQApIgVIoUC6grKiocEyBhZLj6aeftvbt29uqVascR2DkGj9+vC1ZssR5QS+//HJnsJoyZcpRVk+sneedd16V0lQFlHv27LEJEybYnDlz3Dl4ZvGuNmvW7CgGgnuidezQoYOtX7/e1XPjxo123HHH2S233OK8th988IE999xzds4559hf//pX279//+H6NmjQwHLv6dvC72CwZ5991l27cePGds0119iVV15p9erVK0V3u2uWBCgBSKyO995772ELJTCI23vq1KmugXfffbdrGEAJRPbq1ctZIhkIiMm/c2G0mF8iJVNUF5YCUkAKSAEpUMcVSAtQwhSXXXaZXXHFFda8eXN74YUXHIjdeuutzmP6hz/8wfr06WMXX3yx1dRCWVlZ6SAViINtiN0EBPmb+yxevPiwUS0XKAkFhIGAwa9+9av2/vvvu7A/gBaApP78HCCkfs8884y7x+mnn374nnh0CRf84x//aF/72tfs/PPPd+0CVjlvzZo1DljvuOMOO+OMM0o2MksClATFIu4777zjKn7mmWc6AY4//njLtV5GgZLG+y8L/p0EKIFW4jd1SAEpIAWkgBSQAkcr4I02pdKl1ECZG0N5wQUXOK9oroUSsGNRC5ZJDsLqsFZiuMJyCVxi3AL0agqUW7dudaF8rAfB08rx0Ucf2VNPPeXC91gk5L20uUC5bds2Z2ijjvwOblm9erW1bdvWuG50UU6uAS73np6vbr/9dsOKCujecMMN1rJlSwecGPZKuVCpJEBJ/CTxDXQu5t433njDmW6xWM6YMaNWLJR0pg4pIAWkgBSQAlLgiwqccsopJZWl1EB5rBjKXKDMXSW9b98+e/vtt90fYO6SSy6x66+/3rmFawqUuS5shI3+jH8fCyixSLIIuap40Nz65Brgfvvb3zora/TAgMe1MOwB3Swkos2EFX7961833OGlOooOlCy+wXyLifmiiy46TOpPPvmkM+Fu2rTpKBrfuXOnI3uCWzt37uzO7dGjx+EYytmzZ7tFPoqhLNUQ0HWlgBSQAlJAChRXgTQCJRY7mMNb6gBKFv4Sr3jVVVfVGCiPZaHESgj3EBsZ10IZrSOWzeoslLkhgr4HgUnaSXYcAPKTTz5x7cRa6TPqFLe3D12t6EDJRYlRQECExLyKhfJvf/ub3X///S5mMneVNxZNzL2YZata5Q1olno1VSnE1TWlgBSQAlJACtRFBdIIlLiTgTzC72688UZnucOIFQVKYg3JUEMey2MduYtycmMoAdbnn3/eXR9P7YcffmiPP/643XnnnS72kZSKcNHQoUNdOkXqQOwjRjjiHXHTU5brHgsoSalIBp0dO3a4BUh4g7G6EifKIp7HHnvMxVKyPgVD3u9///swgRJf/YsvvuhWaNOBp512mt12221umT0H5l2gEzMwEMlKqC5durjfcS4iEcTKgSAs5sEcrUMKSAEpIAWkgBRIvwJpBEpUw0UMpK1cudKt8iajDHCJNQ+DF7BINhoMYsey5hW6yhsOwnDGSnIOVoBjfSTWMXeVN4Dpc3NX5/JmBXp0lTdWyWjObyCWdhL+Bz+x6Id0jUG5vNM/zFVDKSAFpIAUkAJSoJQKlBIoS1lvXbvmCpTE5V3z6uhMKSAFpIAUkAJSIHQFagaU51ibO/4QetPrbP0FlHW269VwKSAFpIAUkAKlU2Dr9N/YwV1Hr0Ku7m7Nut9kjU49tKmJjvAUEFCG12eqsRSQAlJACkgBKSAFUqWAgDJV3aHKSAEpIAWkgBSQAlIgPAUElOH1mWosBaSAFJACUkAKSIFUKSCgTFV3qDJSQApIASkgBaSAFAhPAQFleH2mGksBKSAFpIAUkAJSIFUKCChT1R2qjBSQAlJACkgBKSAFwlNAQBlen6nGUkAKSAEpIAWkgBRIlQICylR1hyojBaSAFJACUkAKSIHwFBBQhtdnqrEUkAJSQApIASkgBVKlgIAyVd2hykgBKSAFpIAUkAJSIDwFBJTh9ZlqLAWkgBSQAlIg9Qq8+OZ827pjd+x63tLnYmvauFHs8iqYLgUElOnqD9VGCkgBKSAFpEDwCrwwZZ7d/n8+VFA7rr6sm034zT8UdE5WC+/evdtGjx5tvXr1svPOOy+IZgoog+gmVVIKSAEpIAWkQDgK/P4v0+3bvxhTUIUv6NLB3vnj/5X3nNdff92WL19uw4YNsyZNmuQtH6dAdQC3cOFC+9Of/lTlZTp16lTUevibCCjj9JrKSAEpIAWkgBSQAplWIEtAGe0o4HL69OklgcjofQSUmX481DgpIAWkgBSQAlIgjgLlAsrKykqbP3++vfTSS7Z9+3Zr27at3XHHHXbaaafZsX538OBBe+yxxwyI47jgggvsrrvuqrKZVQHlgQMHbNq0aTZ16lTbu3evdejQwQYPHmytW7e2devW2dixY2348OHWokULd4+oK3vXrl02btw4W7x4sbtfjx497Jvf/KZxTcphAV20aJFt2rTJXZd6nXjiie730Xt2797dBg0aZE2bNrWtW7fa+PHjbcmSJVa/fn27/PLLrV+/ftagQYM4XVfjMnJ511g6nSgFpIAUkAJSQApUpUC5gPL999+3p556ym6//XYHY6+99pqtWrXKWRS3bNliY8aMceB1xhln2BtvvGFLly61ESNGWL169WLFLFYFlDNmzLCZM2favffea61atXL3XLNmjbvnp59+ekyg7Natm4PJPXv22K233mr79u2zxx9/3IDDyy67zNUHCL7zzjutcePG7v/nnnuu9e3b1/w977vvPmvevLlzyZ966qkOHKPXpM1/+MMfrE+fPnbxxReXdLAKKEsqry4uBaSAFJACUqDuKVAuoATKsBI2a9bMQeLatWsd0AGN+/fvt0cffdRZ7AC2Ro0aGRZCynJOnEUwuUDpzwPWLr30UtfRWAi51o033mgNGzY8JlB27NjRRo0aZbfccovxb45PPvnEWTFPPvnkL9SH2NENGzY4+OT60XtG6zV58mQH0Vy3ffv2DljRoljxpscazQLKuvecq8VSQApIASkgBUqqQLmA0ruC33zzTdu5c6drIy7iBx980LmcP/74Y5swYYJhyeTn/fv3t86dO3/BFX0scXKBsqpYx+jPuOexXN5YM7EsYoHEnR09qrquB8qBAwc6oMQKGj243gMPPODc3m+//bb7s23bNrvkkkvs+uuvd1bOUh4CylKqq2tLASkgBaSAFKiDCpQLKOfOnWvA5N133+3iJ6MxjN4Syd+4kufMmePiEO+//35nrSymhRJLKBDHvY4FlFVZKAFJ6laVCz7XQkm85YUXXnjU6OJcQJr2YB0FKHHz40a/6qqrSjoSBZQllVcXlwJSQApIASlQ9xQoF1ASW7hgwQIbMmSIgyog7L333nOWu88++8yeeeYZt7CFRTrA55QpU44CyosuusgtjIlroaRcNIayTZs2LjZz2bJlzs2Ou/nhhx+2a665xsEfi2+effZZ57b2MZRYVXFP8/cf//hH69Kli/Xs2fOYLm/qj1sbaykLjrgn/yZekvOIIT3++OOdy50QAEBZQFn3nkG1WApIASkgBaRA8AqUGignTZp0lEbEBwJwWCWxCLIyGqBkxfbq1att6NChbtX1rFmz3KIZVoDjIr755puta9eu7lpYK1999VU7//zz3aKeqo5CV3lzDSyhf/nLX1yc5tlnn+3A77rrrnMJy6OrvLFKEt/JKm8PgtHE5t5CCVBGV3kDrQDybbfdZieddJK7PhqsXLnSrfIGZIFLXOGlPGShLKW6urYUkAJSQApIgTqoQCmBsg7KGUSTBZRBdJMqKQWkgBSQAlIgHAVqApRnntbOFo/9RTiNVE2PUkBAqQEhBaSAFJACUkAKFFWBz7busFt/+P/b51t3xLrujl177EdDb7ChN/WKVV6F0qeAgDJ9faIaSQEpIAWkgBSQAlIgKAUElEF1lyorBaSAFJACUkAKSIH0KSCgTF+fqEZSQApIASkgBaSAFAhKAQFlUN2lykoBKSAFpIAUkAJSIH0KCCjT1yeqkRSQAlJACkgBKSAFglJAQBlUd6myUkAKSAEpIAWkgBRInwICyvT1iWokBaSAFJACUkAKSIGgFBBQBtVdqqwUkAJSQApIASkgBdKngIAyfX2iGkkBKSAFpIAUkAJSICgFBJRBdZcqKwWkgBSQAlJACkiB9CkgoExfn6hGUkAKSAEpIAWCV2DTjg22b/+e2O1o36JD7LIqmD4FBJTp6xPVSApIASkgBaRA0Aqs3LjI/n3yjwtqwxVnXWt3XvJAQeeUuvATTzxhJ510kvXt27fUtwr++gLK4LtQDZACUkAKSAEpkC4F3l79mj0x+7cFVer0lmfaj679t7znvP766zZp0qTD5erXr2+nnnqq9e/f304//fS85xdSQEAZXy0BZXytVFIKSAEpIAWkgBSIoUCpgXL58uU2bNgwa9KkiR04cMCmTp1q8+fPt+HDh1vLli1j1DBeEQFlPJ0oJaCMr5VKSgEpIAWkgBSQAjEUqE2gpDoVFRU2atQoGzRokKvd2LFjHVy2aNHCdu/ebaNHj7ZevXpZ586d3b+BzmXLltmVV15pV111lU2cONFmzpzp4LRbt27uOs2aNTOAslGjRvbpp5/aunXrrE2bNnbHHXfYaaedZpWVlQ5iX3rpJdu+fbu1bds21u+o34oVK+yFF16wjRs3HnVeDGlTW0RAmdquUcWkgBSQAlJACoSpQG0CJRAIDM6YMcNGjhxpO3bsyAuUwODAgQPtxBNPtLffftuWLFlid955p4PI559/3ho2bOh+/+STT9oHH3xg99xzj7Vr186ee+451yFA5Zo1a+ypp56y22+/3Tp16mSvvfaarVq1yllOt2zZYmPGjHFgesYZZ9gbb7xhS5cutREjRrjf/f73v7dvfOMbduGFF9r06dPtvffec79r2rRpmB0uC2Ww/aaKSwEpIAWkgBRIrQKlBspoDGW9evWcle/mm292FkgsifkslD179nQwt3fvXmex7NGjh/s/B8CH5fDMM8+0p59++qhFOQsXLnQACDQ2aNDAnQ+EUoe1a9e6+wKG+/fvt0cffdQuv/xyu+yyy5yVc9euXa7stGnTXFkglWtErasdOoS70l0WytQ+jqqYFJACUkAKSIEwFSg1UEZjKHMVigOUuL/PO+8827Ztmz300EPWr18/9//cIzeGMgqUWDGBwzfffNN27tzpTsXi+eCDDzpX+8cff2wTJkyw999/3/2cRUMAb+6iIs4DSO+9917r3r17mB0uC2Ww/aaKSwEpIAWkgBRIrQKhAGVVFsp9+/Ydtjzi8o6mDYoC5aJFixxM3n333c5CGgVZLJHeeol7fc6cOQ4+77//fps7d66tX7/enQdIZuWQhTIrPal2SAEpIAWkgBRIiQLlBEpc1g8//LBdc801zo29ePFie/bZZ+3WW289vCjHWyiRa/LkyYbF86677nKrxseNG2ekIiKGsjqXN5C4YMECGzJkiHNpY3kkFvKBBx6wzz77zJ555hl3TRbwAJFTpkxxQImL+/HHHz9sFd20aZOL46S+xx13XEp6sPBqCCgL10xnSAEpIAWkgBSQAtUoUE6gpFrA3l/+8hdnJTz77LNdXOR1111XJVCyqMev8saayCpvYJIFMtW5vClLzCSWSoDyggsusNWrV9vQoUOtdevWNmvWLLdQhxXgrVq1cjGeXbt2dapFV3kff/zxdsMNN9hXvvKVoC2WAkpNCVJACkgBKSAFpEBRFSglUBa1orpY0RQQUBZNSl1ICkgBKSAFpIAUQAEBZd0bBwLKutfnarEUkAJSQApIgZIq8OGWNfa/3viR7dm/O/Z9rus2yG467+7Y5VUwXQoIKNPVH6qNFJACUkAKSIFMKHCw8qAdOLg/dlsaNmgUu6wKpk8BAWX6+kQ1kgJSQAoEpcCeNTOt8sDeWHX+ZMU86/SNv49VVoWkgBQIRwEBZTh9pZpKASkgBVKnwJ61M23bzEdi1Wvvcafbn8c+Zd8esyJWeRWSAlIgHAUElOH0lWoqBaSAFEiVAlgmt80qDCZpgIAyVd2oykiBoihQMqAk0zwZ5EnWST4m9r0kYSgHOZtIHEpuJrYnYjsiv90Qe136vE4kFo3mgypKi3URKSAFUqnAwV1bYtdrx8a11rzDBbHLq2DxFdi19FXbPu9xq9/khGovfnD3VtvX7BT78/jnD5cTUBa/P3RFKVBuBUoClCQJBQoBxptuusnatGlzOFnn5s2b3Ybp1157rctgT5Z5NnkfOXKkA8+XX37ZbZpO5nmOMWPGWMeOHV1GeR1SQApkU4H9m1dZxZu/tso92/M2sPL4k+2DfW3togH/kLesCpROgc9f/IHtfn9GrBvMWrnVPqk4EmMpoIwlmwpJgaAUKAlQshH6K6+84jY6z91GiH0w2c9yxIgRzmK5e/duGzVqlPXu3dvOOussGz16tPXs2dPBJgfASbZ5LJxkotchBaRAthQoFCYnvT7Fzul9p13S/7vZEiKw1ggoA+swVVcKlFiBkgAlFseVK1fajh07bOPGjW7T9DvuuMPtZ8leltFN0QFKIJJ9NbFEApe33HKL+zdHdCN27zIvsSa6vBSQArWkQE1gcuvnm+3SAd8RUNZSHx3rNgLKMneAbi8FUqZASYCSvS8/+OADu+eee6x9+/b2xhtv2NKlS51V8q233rINGza4DdM5okDZoUMHB5SDBg0y/p0EKIHWbdu2pUxuVUcKSIGoAifM/GlsQWYv/sA+3viZK9/pyjvcHx3lU+C4Bb+xhhsXxKpA1OXd/sLr7JxvPBjrPBUqnQJ+T+nS3UFXrmsKlAwoTzrpJOvbt6/Tk03ZsULedtttbkP02rBQVlRU1LW+VHulQHAK7H7pO3Zwc7wUMlOXbLEtOw8lST7vm99yf3SUT4E9k//ZDnzwTqwKRIHy7J4D7LLbfxzrPBUqnQIsiNUhBYqpQEmA8qWXXnKWx4EDB7rFOFGgBPSmTp1qw4cPdzGUO3fudIt0gM/OnTs78OzRo8fhGMrZs2fb3LlzFUNZzF7XtaRAShTY9PRQ2/fp0li1iQKlXN6xJCtpoZq6vLv1HmxfH/rzktZNF5cCUqD2FSgJUK5bt86efPJJu/XWW+2MM844yuXtATK6ynvy5MkOMFu2bFnlKm9A01s7a18i3VEKSIFSKSCgLJWypb+ugLL0GusOUiAkBUoClJWVlS7X5PPPP+8W5rAYB3c3bnAOfvfCCy8Y1kogEktmly5d3O/IQ0mOysWLF7v/n3/++TZgwABr3LhxSLqqrlJACsRQQEAZQ6SUFhFQprRjVC0pUCYFSgKUZWqLbisFpEBgCggoA+uwSHUFlOH2nWouBUqhgICyFKrqmlJACsRSQEAZS6ZUFhJQprJbVCkpUDYFBJRlk143lgJSQEAZ7hgQUIbbd6q5FCiFAgLKUqiqa0oBKRBLAQFlLJlSWUhAmcpuUaWkQNkUEFCWTXrdWApIgboClOxRzl7l7AyU76jX6Dibv3KT9f3h0/mKlvX3hQDl6oOd7L35c1x9lTaorN2mm0uBkikgoCyZtLqwFJAC+RSoC0BZE5hcsWiufXtMvITv+TQu1e8FlKVSVteVAmEqIKAMs99UaymQCQWyDpQ1hUk6V0CZiSGuRkiBOqOAgLLOdLUaKgXSp0DWgXLzc/G3h1y5doPNW3go/66AMn1jVTWSAlKgegUElBohUkAKlE2BrANlIW7h6H7XAsqyDUndWApIgRoqIKCsoXA6TQpIgeQKCCiPaCigTD6edAUpIAXKp4CAsnza685SoM4rIKCsGihDWAldiPVVq7zr/KMuAeqAAgLKOtDJaqIUSKsCAkoBZVrHpuolBaRAYQoIKAvTS6WlgBQoogICSgFlEYeTLiUFpEAZFRBQllF83VoK1HUFCgHKdyta2/srlznJLh3wHbuk/3dTL18hbuFoDKVc3qnvWlVQCkiBHAUElBoSUkAKlE0BAaUslGUbfLqxFJACRVVAQFlUOXUxKSAFClFAQCmgLGS8qKwUkALpVUBAmd6+Uc2kQOYVEFAKKDM/yNVAKVBHFBBQ1pGOVjOlQBoVEFAKKNM4LlUnKSAFCldAQFm4ZjpDCkiBIikgoDwiZGi5GgtZcBRa24o0vHUZKVCnFBBQ1qnuVmOlQLoUEFAKKNM1IlUbKSAFaqqAgLKmyuk8KSAFEisgoBRQJh5EuoAUkAKpUEBAmYpuUCWkQN1UQEApoKybI1+tlgLZU0BAmb0+VYukQDAKCCgFlMEMVlVUCkiBahUQUGqASAEpUDYFBJQCyrINPt1YCkiBoiogoCyqnLqYFJAChSggoBRQFjJeVFYKSIH0KiCgTG/fqGZSIPMKCCgFlJkf5GqgFKgjCggo60hHq5lSII0KCCgFlGkcl6qTFJAChSsgoCxcM50hBaRAkRQQUAooizSUdBkpIAXKrICAsswdoNtLgbqsgIBSQFmXx7/aLgWypICAMku9qbZIgcAUEFAKKAMbsqquFJACx1BAQKmhIQWkQNkUEFAKKMs2+HRjKSAFiqqAgLKocupiUkAKFKKAgFJAWch4UVkpIAXSq4CAMr19o5pJgcwrIKAUUGZ+kKuBUqCOKCCgrCMdrWZKgTQqIKAUUKZxXKpOUkAKFK6AgLJwzXSGFJACRVJAQCmgLNJQ0mWkgBQoswICyjJ3gG4vBeqyAgJKAWVdHv9quxTIkgICyiz1ptoiBQJTQEApoAxsyKq6UkAKHEMBAaWGhhSQAmVTQEApoCzb4NONpYAUKKoCAsqiyqmLSQEpUIgCAkoBZSHjRWWlgBRIrwICyvT2jWomBTKvgIBSQJn5Qa4GSoE6ooCAso50tJopBdKogIBSQJnGcak6SQEpULgCAsrCNdMZUkAKFEkBAaWAskhDSZeRAlKgzAoIKMvcAbq9FKjLCggoBZR1efyr7VIgSwoIKLPUm2qLFAhMAQGlgDKwIavqSgEpcAwFBJRFGhozFiyPfaWZ8xbbD4b1j11eBaVAVhUQUAooszq21S4pUNcUEFAWocdfnbnQfvbwC7GudM7pbezMtk3tp9+9L1b5tBRasW6DHTx4MFZ1Vry/3m646tJYZVWobisgoBRQ1u0nQK2XAtlRQECZsC8Lhcknnn7WfvqdIUEB5aLVH9o//tvTVrF9Z161Op7cyqZPm2LrZ47NW1YFpICAUkCpp0AKSIFsKCCgTNCPNYFJbhcSUNYEJj/dtNn2rpiSQFmdWlcUEFAKKOvKWFc7pUDWFRBQJujhy+/7HzZ/6dpYVzhYsd5s/x5XNhSgrClM0kYBZaxhUecLCSgFlHX+IZAAUiAjCggoE3Rk1oHyxr/7d3tv5fpYCu3c/KFVbN5wuKyAMpZsdb6QgFJAWecfAgkgBTKigIAyQUdmHSgH/uN/2IQZ78ZSqHLbJ1a5d4crO2LwDfbQz78f6zwVqtsKCCgFlHX7CVDrpUB2FBBQJuhLAeUR8QSUCQZSHT5VQCmgrMPDX02XAplSQECZoDsFlALKBMNHp5qZgFJAqQdBCkiBbCggoEzQjwJKAWWC4aNTBZRHjYHVBzvZe/PnuJ916wbl94MAACAASURBVD3Yvj7056keI5+/+APb/f6MWHUMrW2xGqVCUkAKHKWAgDLBgBBQCigTDB+dKqAUUOopkAJSIDMKlBwo582bZy+++KINHTrUOnTo4IRbtGiRjRs3zrZv324tWrSw/v37W/fu3d3vdu3aZWPHjnVl6tevb926dbOBAwda06ZNUye6gFJAmbpBGViF5PI+0mGhWfFkoQzsYVN1pUCJFSgpUG7evNkee+wx27lzpw0fPtwBJT979NFH7dprr7ULL7zQFixYYJMmTbKRI0da69at7eWXX7a1a9fakCFDXNPHjBljHTt2tH79+pVYisIvL6AUUBY+anRGVAEBpYBST4QUkALZUKBkQHngwAFnhfzSl75ka9assUGDBjmgXLhwoU2bNs1GjBhhTZo0sd27d9uoUaOsd+/edtZZZ9no0aOtZ8+eDjY5AM5Zs2bZsGHDrFGjRqlSXUB5pDsuPqOFzZ4zz/1AaYNSNUxTXRkBpYAy1QNUlZMCUiC2AiUDSkBwzpw5dtNNN9njjz9+GCinTJli69evt7vvvtvq1avngBKI7NWrl7NEApe33HKL+zcHADp9+nQHlABomg4BpYAyTeMxxLoIKAWUIY5b1VkKSIEvKlASoNyyZYuDyJtvvtlOOOEEB4neQvn666/bhg0b7K677nK1iQIlFsxo2SRACbRyn1Iew3451pat2xjrFtGtF0cMutaGD7o21nnlLPTD3020txauiVWFru0a2qIlS13Zm6/uYT8aOSjWeSpUtxVo++4vreH2D2KJ8M6GZvbx+nWu7KlfHeT+pP1oteRha/LZwljVXLitna1avtiVbfflq61Tn5GxzitXoSy3rVya1tZ9GzRocNgLWFv31H2yr0DRgRJX9/jx4+3EE0+0q6++2rZu3XoUJNaWhXLfvn0l771eI/7VFiw79ILLd0SB8scP3mP/9OA9+U4p++9v+9FDNvGteC/Dizq2sDnzDrm8h93az/7jZ98re/1VgfQrsGXsSNu/cVmsii7Y0srWrFruyl5004PuT9qPrRN/ZHvXvB2rmqsOdLSFC+a6sud+7Va78t6fxTqvXIWy3LZyaVqb923YsGFt3k73qgMKFB0osQyy6IbV2rkHC3Hat29vU6dOdYt0cGGzYIfyffv2tc6dOzv3d48ePQ5/Pc2ePdvmzp0bfAxllzb1bemyFU6Sn35niP30u/elfngVsvWiYihT352prKBc3ke6Rau8UzlEVSkpIAViKlB0oMy9b0VFxVEWyqpWeU+ePNkBZsuWLatc5Q1oApxpOwqJoRRQpq33VJ80KCCgFFCmYRyqDlJACiRXoNaBkiqTY/KFF14wYBOIJM9kly5dXGuwbLI6fPHiQ7FE559/vg0YMMAaN26cvLVFvoKA8oigslAWeXDVkcsJKAWUdWSoq5lSIPMKlBwos6yggFJAmeXxXRttE1AKKGtjnOkeUkAKlF4BAWUCjQWUAsoEw0enauvFo8aAYij1SEgBKRCyAgLKBL0n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ApoEwwfHSqgFJAqadACkiBzCggoEzQlQJKAWWC4aNTBZQCSj0FUkAKZEYBAWWCrhRQCigTDB+dKqAUUOopkAJSIDMKCCgTdKWAUkCZYPjoVAGlgFJPgRSQAplRQECZoCsFlALKBMNHpwooBZR6CqSAFMiMAgLKBF0poBRQJhg+OlVAKaDUUyAFpEBmFBBQJuhKAaWAMsHw0akCSgGlngIpIAUyo4CAMkFXCigFlAmGj04VUAoo9RRIASmQGQUElAm6UkCZDaB8deZC271nX6yRMHPe3+x//sO9scqqUH4FNj091PZ9ujR/QTN7t6K1vb9ymSt76YDv2CX9vxvrvHIW+vzFH9ju92fEqsLqg53svflzXNluvQfb14f+PNZ55SqU5baVS1PdVwqErICAMkHvCSjDB0pg8mcPvxBrFJxzeht74ulnbe+KKbHKq1B+BQSURzQSUOYfLyohBaRAehUQUCboGwFl2EBZE5ikxQLKBA9NzqkCSgFl8UaTriQFpEA5FRBQJlBfQBkuUD71yiz7t8dfsVYnHF/tCPhs63Y765RW9vz48a7ciME32EM//36CUaNTowoIKAWUeiKkgBTIhgICygT9KKAMFygH/uN/2IQZ78bq/cptn1jl3h0CylhqFVZIQCmgLGzEqLQUkAJpVUBAmaBnBJQCygTDR6cmWOXd7fr/bo8va26LVn2YV8fmxzWxHZs+tBnP/Dpv2WIXyPLClSy3rdjjQNeTAnVBAQFlgl4WUAooEwwfnVpDoNxjje2vre60NZ8fyKuhh8m/znu3LLGvWYauLLct78BSASkgBb6ggIAywaAQUAooEwwfnVoDoFy6co1NrtfHNlnbvPpFYbJcsa9Zhq4sty3v4FIBKSAFBJTFHAMCyroBlBef0cJmz5nnGlsuMCnmuE3TtQqNofz+tOau+se1PMn9qe7Y+MmHtnzJorL2W5ahK8ttS9MzorpIgVAUkIUyQU8JKAWUCYaPTq2BhfLH0xraou2tY2mXhsVUWYauLLct1gBTISkgBY5SoCRAuWfPHpswYYLNmTPHDh48aB06dLA777zTTjzxRHfzRYsW2bhx42z79u3WokUL69+/v3Xv3t39bteuXTZ27FhXpn79+tatWzcbOHCgNW3aNHVdJ6AUUKZuUAZWoUItlALK9HSwgDI9faGaSIE0KFB0oKysrLTx48fbtm3bbPDgwVavXj17/vnnHSjec889tnXrVnv00Uft2muvtQsvvNAWLFhgkyZNspEjR1rr1q3t5ZdftrVr19qQIUOcPmPGjLGOHTtav3790qDXUXUQUAooUzcoA6uQgPJIh2mnnMAGr6orBaRAaS2Ue/futaefftouu+wyO/fcc93NFi5caNOnT7dhw4bZihUrbNq0aTZixAhr0qSJ7d6920aNGmW9e/e2s846y0aPHm09e/Z0sMkBcM6aNcud26hRo1R1n4BSQJmqARlgZQSUAsoAh62qLAWkQBUKFN1CmXsPLJZYHXGDDxgwwKZOnWrr16+3u+++21kvAUogslevXs4SCVzecsst7t+5MAqApukQUAoo0zQeQ6xLKYEyDYupsuwWznLbQnyWVGcpUG4FSg6UWBjfeOMNGzp0qLVq1cpef/1127Bhg911112u7VGgJNYSoBw0aJCLu0wClPv27Su5tr1G/KstWLYu1n26tK5vS5evcGV//OA99k8P3hPrvHIWuu1HD9nEtxbGqsJFHVvYnHmHVkIPu7Wf/cfPvhfrvHIVynLbyqVpTe67ZexI279xWaxTF2xpZT95s1HsRTlpGJNbJ/7I9q55O1b7Vh3oaAsXzHVlz/3arXblvT+LdV65CmW5beXStDbv27Bhw9q8ne5VBxQoKVD+7W9/c4tz7rjjjsOAOGXKlFqxUGIFBVxLeQz75Vhbtm5jrFt0OG6vrVn3gSs7YtC1NnzQtbHOK2ehH/5uor21cE2sKnRt19AWLVnqyt58dQ/70chBsc4rV6Est61cmtbkvm3f/aU13H7ouch3vLOhmf2Pd06IDZRpGJOtljxsTT6L91G2cFs7W7V8sZOh3Zevtk59RuaTpKy/z3LbyipsLdy8QYMGh8PKauF2ukUdUaBkQLl69Wp77rnn7Pbbbz/svkZTVm/j9h4+fLiLody5c6dbpNO3b1/r3Lmzc3/36NHj8GCfPXu2zZ07VzGUZRiQhex3nQb3YiESZblthehQ7rJyeR/pAS3KKfdo1P2lgBRIokBJgJJV2izMyYVJKrp58+YvrPKePHmyA8yWLVtWucob0AQ403YohvJIjwgo0zY6w6iPgFJAGcZIVS2lgBTIp0BJgPKJJ56wd9999wv3Jm3Qeeed56yUL7zwglVUVDiIJM9kly5dXHnSC5GjcvHiQ66f888/3y3mady4cb621PrvBZQCylofdBm7oYDy2EA5r1Eve29F/nCAZWs+to5tmtpTv/rHWh0dWpRTq3LrZlIg9QqUBChT3+oiVVBAKaAs0lCqs5cRUFYNlKtOu8ve/rBBrHEBTI778wTbu2JKrPLFKiSgLJaSuo4UyIYCAsoE/SigFFAmGD46tcRbL6YhDKMm0DW73mW21A7l8M13eJikXEhA+elpN9nqD+MtaFy6cq39/ucP5JNCv5cCUqDMCggoE3SAgFJAmWD46FQB5VFjgEU5//jaIatksxPb2ontz6x2jHz0yQab+85bh8uEApRbOt9pL678Uqzxf85pre2JZ56rdViOVTkVkgJS4CgFBJQJBoSAUkCZYPjUyqmvzlxou/fEy8k6c97f7H/+w721Ui9/E7m8j8gNUP7kla02c0v7WH1QuWOjVe7e6spe3+dyG//wL2KdV6xCNbG+LrWuNrvepbGq4GGSwrUNy7EqqEJSQAoIKIs1BgSUAspijaVSXAeY/NnDL8S69Dmnt7Ennn621l/cAsqaA+UVXdvb9BkzggHK/3f6fvu8Xktr2ryVNW97WrXjsmLrNpv6xqTDZQSUsR5jFZICZVVAFsoE8gsoBZQJhk9JT60JTI4YfIM99PPvl7ReuRcXUNYdoAzJ+hodp/u3fGB28ECs56Lik/etdberYpVVISmQNQUElAl6VEApoEwwfEp26lOvzLJ/e/wVa3XC8dXe47Ot2+2sU1rZ8+PHu3ICyuJ3SaFu4UKgKzQLZUht8yNh/+bVtvXNf7eDe7bnHRyVx51sk96Yanf9embesiogBbKogIAyQa8KKAWUCYZPyU4tZBegym2fWOXeHQLKEvWGgPKQsIXGh5YblqlzTWBy6+eb7NtjVpRoNOmyUiDdCggoE/SPgFJAmWD4lOxUAeUhaUNMGxSSFS/LsFxTmOzWe7B9fejPS/Zs68JSIM0KCCgT9I6AUkCZYPiU7FQBpYCyZIMrcuEsA+VnL3zP9m1aGUvGeas32ZoPN7uyAspYkqlQRhUQUCboWAGlgDLB8CnZqYUAZbmteFqUc2QYhOYWzjJQFtK2WSu32icVewWUJZvRdOFQFBBQJugpAaWAMsHwKdmpAkpZKEs2uOqIhVJAWRsjSPfImgICygQ9KqAUUCYYPiU7VUApoCzZ4BJQfkFaLMvvzZ8jC2VtDDrdI9UKCCgTdI+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JuAUkCZYPiU7FQBpYCyZINLQCmgrI3BpXsEqYCAMkG3CSgFlAmGT8lOFVAKKEs2uASUAsraGFy6R5AKCCgTdFsSoLzq+va2fc/WWHdfvW6FPfCNf4pVtpiFkoDJ8G9dZhu3fxKrOus+ft++dfUPY5UtVqEkbXvo598vVjVKcp2Q2rbp6aG279OlsXR4t6K1/XhaQ1u0vXWs8hef0cJmz5nnyo4YfIOVo98K2ROaLfx+8spWm7mlfaz2XdG1vU2fMcOVvb7P5Tb+4V/EOq9YhdS2Q0pq68VijShdJ3QFBJQJerCmQPl//+wb1qDNp7Hu3Pxga3vh5edt0m8O7RVbm0dNweTv/+Eqa3VWRayqtmxwko3987O13r6atq1cYBJLzP8qFFLbBJRHelZAeUSL0GBZe3kXMkOpbFYVEFAm6NmaAOVV/dpbn+vjWSA8TPbrOcC+d/uPE9S0ZqfWBEx69G5n1996WqwbepikcG0Dc03aRj0FlLG6NnYhAaWAsqrBIqCM/QipoBRIjQICygRdUShQnn1JhbVu29hOOamNnXJym2rvvOXzLfbGa5NdmVCAsmWnddb+tKbWtvWJ1vG0k6tt37Zt22zSxNdcmR5f7mX/8q1/T9AThZ8qoDykWbndwgJKAaWAsvD5S2dIgTQqIKBM0CuFAmXHSz+0Duc2jHXHj5Zssh2f7Q4KKJucusTOvbRRrPZ9uupzq/hkh4AyllqFFQoJlgWUAkoBZWHPt0pLgbQqIKBM0DMCyiPiYekqBCjbVXayt94+tKBAFsoEg7CKUwWU6bC+UgstXDnUF1mPD1UMZXHnMF0tTAUElAn6rZRA2XznSTZv/tzMWigFlAkGXp5TBZQCytKNriNXFiwfgWUBZW2MON0j7QoIKBP0kIBSFsoEw6dkpwooBZQlG1yRCwsoBZS1Mc50j3AUEFAm6CsBpYAywfAp2akCSgFlyQaXgPIL0ioPZW2MNt0jBAUElAl6S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koBZW0MLt0jSAUElAm6TUApoEwwfEp2qoBSQFmywSWgFFDWxuDSPYJUQECZoNsElALKBMOnZKcKKAWUJRtcAspqgbJr78H24ufdbeZ7K/N2Qb169ax5/V32yqj/J29ZFZACISggoEzQSwJKAWWC4VOyUwWUAsqSDS4B5TGBstLq2ezWd9myz+rnld/DZNMvVdr4h3+Rt7wKSIEQFBBQJuglAWXdBMpb7j7TPtyyJu/I+WTremu85wT73o3/nLdsMQskAcrabtump4favk+Xxmr+uxWt7cfTGtqi7a1jlb/4jBY2e848V3bE4BvsoZ9/P9Z5xSz0+Ys/sN3vz4h1SfaE/skrW23mlvaxyl/Rtb1Nn3Ho2tf3ubzWwURtO9RN9Nu78+falHp97EM7NW/feZic/ObbZem3vBVUASlQQwUElDUUjtMElHUPKH/4T72s+ak7Yo0aYPKzj7fYv3zr32OVL1ahmgJlOdomoDzS6wLKI1qEBst//8oB27G/gTVp3tpOaFs9VG7etNGWLpxftg+BYs0zuo4UyFVAQJlgTAgo6xZQXn/r6dajd9tYIwaYfPm1F63Hl3sFAZTlalshQDl1yRb71YpzZaH8rxEYGnTJ+nqo48rdb7EmMBWSAjVQQEBZA9H8KQLKugOUHS5e5xp7SrvW1vmM06odNRs2bbC3psx0ZUIAynK2TUApC2VVD1O5oSvL7vwErzydKgWqVUBAmWCACCjrDlA2OXWJnXtpo1ijpV1lJ3vr7UOxbSEAZTnbJqAUUAootSgn1sSqQqlXQECZoIsElALKqoaPgDL+QyWgFFAKKAWU8WcMlUyzAgLKBL0joBRQCiiTLTgSUAooBZQCygSvYZ2aIgUElAk6oxCgPFix3q67vYF1OLdhrDs233mSzZs/15Xt13OAfe/2H8c6r5iFCl0tXE7XaaHtVtsOKUZqnXL2m4BSQCmgFFAWOn+rfDoVEFAm6BcBpSyUslDKQlndFJLlxR2FtG3Wyq32m+WdlGNTq7wTvHF1atoVEFAm6CEBpYBSQCmgLBZQZhm6sty20PKHJnjl6VQpUK0CAsoEA0RAKaAUUAooBZT5J1EB5RGNyp0SKX9vqYQUqJkCAsqa6ebOElAeEa9y2yd25TcPKrWOmWmVd/yHSjGUR7TKMnRluW2yUMZ/3lUy2wqkDih37dplY8eOtUWLFln9+vWtW7duNnDgQGvatGnqekJAKaCUhVIWSlko80/NAkpZKPOPEpUIXYHUAeXLL79sa9eutSFDhjhtx4wZYx07drR+/fqlTmsBpYBSQCmgTANQUoe9K6bU6hxZW4ty0t42WShrddjpZilWIFVAuXv3bhs9erT17NnTLrzwQifbggULbNasWTZs2DBr1CjeTiW1pbeAUkApoAwHKB98sLd9vnNTrOnh/Y9W2j29HoxVNi1AuXTmQ/ZRxaEtQvMdH238wG7rMSJfsWp/X5tAmea2CSgTDSOdnCEFUgWUW7dutVGjRtktt9zirJIcCxcutOnTpzugbNKkSaqkF1AWByi5yqTfzKnVvi0kD6XiQ490TbHjQ0sZQ0m/Ve7d4Sp/wWWtbNCQTrHGWOtGJ9u65R/Zv3wrGSxzs9qCri7dT7B7H+hslVaZt42tm5xs8995z377gz/lLZsGWE572wSUiYaRTs6QAqkCyoqKCgeUgwYNsg4dOiQCSiA0yXH87g/ynj70P2fb0o+25S1HgUITm9fb0MyWr1zurn32yV3tjl7finWfuIXitO8Hj79nM5bFs+gUCl1NKlrawr8tdNU9tXVHG9bne3Grnrec2hZOv52+7P+zxjs/zNunFJi6ZIv9asW5tmh761jlPVAWApMNdzezV16faF1O6W6Dr0hmwaOS7Vf/wY6rWByrvoXGGX75lGb23sKFBnDd/e2zrV69/LdptP84e+WViXZyy1NtRN/v5z+hmhJq2yFx3q1oY79862DsHJu+3zi365mn2a9+fKftOrg9dl+0bHBy7LLVFezVq1dRrqOLSAGvQKqAspgWyl//+tc2d+6hnWYKPb7Wqb4N6F4/72nffLK+Lfw0xixeA6DcuHCHbdn6uTXed7yduP30vHUppMDFp9azuy9skPeUoX+pb6+tjte+QoHy86V7bNPmjdZwf1PXvvqV+euTt8Ls/KK2WUj99nfdPrBTj9sTp2trBJSX925kV99wiu3ZciDvPXbv2mPvLXivqGPyvs4fW7cTD1lJ8x2FAmWb+lvt9HP32DcHnW57KvZbPav+Wd23f5/Nn73AGhxsZC23ne7+TnKobYfUq0m/fbpxo7U+vpFdc9nJ1vmaltbohPzz396tB2zNlC3G38U4/vSnZBbqYtRB18iWAqkCyr1797oYyh49ehyOoZw9e7YDw0JjKHfs2GFcr9Cjct10O7hkfKzT+o1rYe99EO/LEgvlfX93kjVsWRHr2h8t2WTntL3AfjLkl1Yvjukh1lXNDqyfbXvnj4lVeuikVvba4nj1BSgHD21tzU+PV77NgdNt84cV9pP7fmnNm50Qqz75CqlthxQKqd92/PnbdmDTinxd636PhfKhjV+32ev3xyqfhjG587Wf2v51M2PVFzAZtbGHvf5+zI+4HRvthv7N7eQvx5uD2n/pLFu5aJX9eMgv7ZQ2p8WqU3WF1LYjQFlIv/Xo0s72bv/MHvtff2fT14+3Lbs25+2LE5u2thu63m387Y+avN/8uaxHOO644/LeVwWkQCEKpAooqXhVq7w7d+5sffv2jdWuAwcOGDDJ34UehcBkvQ697JsPrbP3Vq6PdZs+3dvZN+9qZEs3LohVvklFK/vxoF8VFSYrP55rB997Itb9651ysd03bq+99k48d915pzazB/7+DJvz4bRY17fNTez/uLl4MKm2HZI9tH7b+/J37eDmlbHGzPJ63exXK7uXbEy22neajbzqB0X7wKFRe6f8zA6ufyde+/acan/aeZ09PjFe+dNb1Ld//unFNvPDibGuf1KDM2zQhcOtfetTY5XPV0htO6TQ8hr027j/+O/29icvWsXuz/LJvnFi1gAAIABJREFUbC2atLJvdL7d/V2Mg7UIaUzDV4y26RrlVSB1QEkeynHjxtnixYdA5vzzz7cBAwZY48aN8yrFF9vOnTutsjJ/YHrei6mAFJACUiBDChysPGj16+UP5QmxyVluGwut8oUzxO0zrJJpy5YSt+4ql34FUgeUNZWMlEPAqA4pIAWkgBSQAlLgiAINGjRwLm7+1iEFSqVAJoCypvGShYr6pS99qdBTVF4KSAEpIAWkQJUK7N8fLx44iXxYJJs1a1bU8Kkk9dG52VUgE0CZ3e5Ry6SAFJACUkAKSAEpkH4FBJTp7yPVUApIASkgBaSAFJACqVZAQJnq7lHlpIAUkAJSQApIASmQfgUElOnvI9VQCkgBKSAFpIAUkAKpVkBAmeruUeWkgBSQAlJACkgBKZB+BQSU6e8j1VAKSAEpIAWkgBSQAqlWQECZ6u5R5aSAFJACUkAKSAEpkH4FBJTp7yPVUApIASkgBaSAFJACqVZAQJnq7klX5bZs2WKffPKJnXPOOUqSm66uUW2kgBSQAlJACpRVAQFlWeUP5+afffaZjR492vj7pptusq9+9auCynC6TzWVAlJACkgBKVBSBQSUJZU3Oxfft2+fjRs3zubNm2dsQSmozE7fqiVSQApIASkgBZIqIKBMqmAdOl9QGVZn018NGzY8XOnKykr79NNPbc+ePXbqqadagwYNwmqQaisFpIAUkAKpVUBAmdquSWfFdu7caU8//bQtXbpUlsp0dpGr1YIFC2zChAl2xx132JlnnmkHDhxwFua5c+caYNmuXTsbMmSItW3bNsWtUNWkgBSQAlIgFAUElKH0VArqCaQ899xzhuXLH3J/p6BjcqoA9P/xj3+01atXW7Nmzezee++1zz//3J599tnDVsn9+/db69atbdiwYYLK9HWhaiQFpIAUCE4BAWVwXVaeCm/YsMEeeeQRZ+kCUE4//XTFVJanK2LddevWrfanP/3J1q5d66DytNNOMyASq+T27dvdAqvNmzcLKmOpqUJSQApIASmQTwEBZT6FivT7jRs3OjfxZZddZo0bNy7SVWvvMgsXLnSA0qFDBxsxYoQ1adLEWSrrwkKddevWuXRJF198cVBxh1GoZKT07dvXrr32WjdoGI9Zh0piRefMmWNnn322nXTSSbX3sNTSnUIdl3HkCX2+rK6NWR+XcfpXZbKpgICyFvp19+7d9thjjxkvgG9+85t21VVX1cJdi3sL6k4bDh48aPfdd597SXPgXh01apR98MEHDjKBTaAzKwdpkn73u99ZRUWFs8x27949qKblWippAzGVuVDZsWNHGz58uOvDrByvvvqqvfHGG669uPYbNWqUlaa59F0hj8vqOiIL82V17cvyuMzMA6aG1EgBAWWNZCvsJNzEr7zyii1btswGDx7sVtiGdtCGxx9/3BYtWmTHH3+83XPPPXbGGWc4S9fDDz/s4vB69uxp5513XmhNq7a+vNywwm7bts0tcGnRokUQ7aO/du3a5dzduLij7u9cqPzLX/5iAwYMsFatWgXRtriVxCPw5z//2a688kq74oor4p4WRLlQx2UccbMwX1bXziyPyzj9qzLZVUBAWWDfYhlgscNFF13krHPHHXfcMRN8r1+/3rkVcbcRuxaS9efjjz+2559/3mjDueee64CDGDzaQ+qZ+vXrO7AEWkg/kzXLJC5+VrNfcMEFNnDgwGBc3byMp06dapMnT3YhCQDlrbfe6mJejwWVBT4CZS2OxXXatGnOfd+0adMv1AXQop0ffvihs7jS7iwdoY7LOH0Q8nyZr31ZH5f52q/f1w0FBJQF9DMw+eijjzp3U9euXd2CBywfV199dZVQiTWP1bakaPlv/+2/OfgM4aBdv//97x0w+4M24DZkVTcWO76yST8DWBKXhxu/Xr16ITQvVh2nTJliEydOdDCNNTaazzHWBcpQiP7Axfvaa6+5fsLFe+KJJ7qPGf6uzv1dhuoWfEs+aLCSL1myxG688UZnecw9aONDDz3k2jp06FDr3LlzwfdJ8wkhjsu4eoY6X8ZpX9bHZRwNVCb7CggoC+jj6Aubf+P+JJ4w14XNimgmxx49erjFHKRnCcVVisURaMZNimuUlzhQzP89VLZs2dJBNVZM2s7/Qziw2L355ps2ffp0B8I33HCDfeUrXzkKhFetWuUssFgmP/roI7c6OhTLMnut/+d//qdrz8iRI12/ME6xINOv9Fnz5s2dBY/+pExobu6VK1faH/7wB9cn999//+GURyx0ePvtt90HADDtk7en7SOH/vAfYsd6Zugr2hete8jjMtrOvXv3umePPvJHyPNlVZ6cE0444XDbQhmXIczfqmP6FRBQFthHuLsBLKx3TPi43rBQMklyMGHiFqZciAtwcDsBlCzSACi9+5S2AZehJsTGFTx27FiX2NsfudZVb0UgZ2OIC3D8win6yK/Ep60AypgxY9zYBCIBGg7c4SEc9Mt7771nl1xyicuQMH78eJs1a5b7vw9H8Ja7NC/AYQy++OKLDnZvueWWKq3e9CHzC/HI3uof+rj0Y4xxyMcMB1Z/QhZCni+r8+T4D7UQxmUIc4DqGIYCAsoC+wlQfOmll5xlhETfHFGo5GU9adIk5xLmZYeFK6QDiypAiSsfCxcvb15+WFmBEl5ugMhdd90VlDsRkCSxd69evaxPnz5uF5nZs2cf5bIHmGkvlrzbb7/duYnTfjDeaBsueVbXs/KXBUS33XabXXjhha76fPzQpzt27LAHH3wwGGs5dSerALGsPGtY7b7+9a87qzIfbVhkfcYBLHj03Ve/+lXnCk+bZZK2LF682J544gkX20oMNvNDNJQCmMT6SrxdtP8oH9q4zH1uPExiYSb91qBBg5zlPNT5Mo4nB6gMYVymfY5T/cJRQEAZs69YzYz1DrBq3769c9n4eDUuwYuOl8Tf/vY3Z1kIdZ9kJnigEhc9aYJoJ7GTWBJYzY31DiA7VtxoTDlrvRhQwoIG4gnbtGlzGLCwFnlLM+3yluZar2ANb+itV0AkkP/++++7RSvRHYywpABgJ598suvLUFz4XhLv5mYMcgD6WNDpTyA6lDbxbM2fP99Zyvl4iUIli4hIv5ULkzUcFmU/jXYwBwLM9BuWSbJcRGGy7JVMUIGsenISSKJTpYAJKPMMAu+mmjlz5mFXIdZJXDas3vZQ6d2ITKC82Lt16xbk8MKahQWSvIu//e1vXawdsAxkAiu4UkOzutIRLCSi/qT+we3Icffdd7sFLPQtUEncJJaTUPIVYi1n4RAxaOTHpO68vJ955hlnDePArQg0A8q0PZS0ToAyMZG4flnMxpafLMb52te+5izLWJE56LdjLdBJ4wN4LKgEvggvwarlLctprH9unfiApj+w6DPWmC+x/tN3HPTf9ddf7xYwUpZ/h/qxHW17Vj05IYw51TG9Cggo8/TNjBkzHIAAkUz07LzBywxLJXDFC4A4GdzcHCGveMatSN6+m2++2YEHEEZ7/RGSdYEXN/3ExE/qGL84BSsJrm9gkjaySOfll192/UmamVAWqQD8WJCBSQ4+cDws+sVHWCqxFDF2+/fvH0yIQtQ9yscNi6fwCmDB69KliwNnxir9hhuf8IyQQKU6S2V6XxVfrBmL1wilYCwSu4r1n/AL5kv/gc1ZIc0b1enPc8UHN3G8/MmiJyek8ae6pk8BAeV/9QkTBS8pYrD8F7QPGGfi+Na3vuWgA0sJ1h9eatEVwry4OUJzJ/ohSdtpGxZW0q3gUsSyhdWElYxf/vKXXXtDsC4AJLSFlfZ+RS1QQmzd66+/7uAfyDz//POdexhIwcIS2oHbjQUcxBL6FfihAHE+rXmefJwrfXjOOee4sckHgY+b5AW/Zs0aBzMhjMtom7MClVgd+UCjv+gHQi3olzvvvNPNk8Al7v2QoZK+wgpL7DztxNqPB4p3AG3Nkicn33Op30uB6hQQUEZWweISZeLzK0d94DWWLr6+33rrrcMwyS4xxAWdddZZzjoS0uFXzV5++eXuRQx4Pfnkk0fBZEjtidYVl5u3rAJZxNth5aJPsSqwRSSWLp9jk995gA6hzfQd8XbEDuIKzhJUYm1cvny5s3ixtScpqfiYA1hoMy9yXu68zLEwhwSR9BsWVdpHvUkpxgIxgKyqmMoQxqKvYxQqo9Zy+uqdd94xdmIKGSqJ1X3qqaccLDMmWTwFSHbq1MmNQ3ZBC9WTE9I4U13Tr4CA0sy9pMhNyMQAkHiopPtYlcmEyUuAeC1vmXz33XddrJp3cae/qw/VEKsrK0mjqy1ZSUssHjGEWCZDPjZt2uRWOgNbWJWjyeT9wiryxBHjxe94qeMSTvsRjU2jv7DWMRYJwwC2QrdU5kIJzxpxoezyw4fAvHnznIWIDwFvRff7yae97/yGCJs3bz6qqjxrhCrwLIYGlYw5rOF4ZJg/sUZGLZV8gBNTmQuVl112mcsaEcriN8CR+ZIYUCzjWGF5T+DZILb8uuuuc7Acoicn7c+N6heeAgLK/+qzY0ElFiC/awxWoW984xtupTMAxkFeP+K7QjiIt8MFhSWWiZIjZFdUVZr7XIyEJ9A3PtciVq9HHnnEfRSwaxHbRoZyRBPqe/glfg2Lif/AiUIlVhSsrtEEy2luKyEVxOLxYibkBBc+ViHAGQ+A37bUu8EBylBiJuk7LOa4TMmM0Lt3bxda492nQDOL+MizCVQShpGbTihtfefDY1icxx+syFjqSJFTHVTi4SG/awgfcF5z76XCwswHKoYEFmKyOAwPDzHYaMA8qkMK1HUFBJSREXAsqOTlRkyehzBO4aWG9SSUFZneSgJYMRFysLo5ZFdUVQ8vq9KxUGKNjOYH5cXAIhbS64SWi9HvgAMkA4p80NAWfp4LlbjmrrnmmmDGJX3o41qxXOEK5iCPK6me6DdyMob6wvbjEc9AdNwR+0kqJ6CZxWC4T9mZiTCNNG/zyRxJdgHCfXzYCNvQDh482H285cZURi2VWNmjO+SE8PL1FsoVK1a4DzT6E5jEMglAk5sXSyWeKh1SoK4rIKDMGQHHgkpcqbg5eBEw+TOJkDYolMPv2IDLCQsIh3fzZw0q/cp82ojFq1+/fu5F9/zzz7vYvFD25vZjy1tdGW8sdiDUghcdLnvAi5c0LzRedH41eyjjknoCjri0WThFG/zhQZNQDKx4IR4+qTxWPMadTydGP7EvOR+r0RX6aWwjH6PEWBM3jocGdzXxoMyHHH6FNy5ujmNBZRrbllsn+gX3tt8sgI9v+o4PNeZJ9oZnAR/9yrjlw5UPArTRIQXqugJ1Hij5asYVw1ZuvJjZLpH9gKuKqQxpEUDuwPYvZw+UuH6j8JwFqGRyx3rHC46V3LzwoulLcHMTB0XoQkgHVlUs5IxNrMos7MCdzwucBUYsNGLxEe7EEHOE8gHAwg0ssCQp9y5RYAtLGAnAQ1yFzxhj/PmtIqN9xLyDdQsrF23GtZ/WI3f7QKytxOxiPcbj4Vd4e2tkFCr56In2aVrb6PvKp4DDcozFlWcKWMzNN0x55lC8AaFt8pDmPlDdwlagTgNl7v7OPu6OYPNjWSpDhUqC5nk5U39ezqQB4vCLWIgRYoLElcOOMaEdwCQuRFYKkx+UtEC8rAmgp21AJm1jO8m0H4xLYu6Iz+IjhzyLWOl4kT/00ENukQrxXMAz8b1YXbHsETsZwgGEAMYs6MDFjbWVXZiICwW6yJnJM0jsITHMuFNDCS0BRKgzbmF2m8Id7K2ULMrBnY2VC9cpHwL8GxBLs5ub9GF//etf3Yc2GSH4kCHWk7FJG4BL2gh40Rbfj4RkNG/e3H0ohHD41dz0Gbud0Sf0Ie2nzcyhfKhisWV84hXguUzjNp8h6K06Zk+BOg2UWEYIjucL07sLASzgBEsPW/R5SyWTRkgxk34BDtYD3FRY5Zj4sW7xIudnvMwALhbp8G+C7U855ZSjFrOkccgDXMCVd7F5mARUaBcrt0Od5HM/crz+QCMxhqw45YWN5QcNsKKwyCiUl3buimdezFiNOWib3wHHW4CiabzSOBajdcJiF92liN/RP8wbwD4fdACYP/jIIYQhlMVTpAAibISP0ptuusmFk/CcAc8eKtllCm+HX0wVyq5T9AkZPYiV5GMNK/nkyZOdl4P2hOrdSPszo/plS4E6DZRMIN59yAuayZLEyRx8fbNVHZY8XOIcWIpCAJXclzZtAbR4OTPxA5DRg58D1ViJeFk88MADqX3JeeDC+og7CgB+4YUXXMwTFsiQYZI+8ZZkPgCIGyR+kpWztBvLMn/zf15yfBiwYMVbm0OYmvyKZ+KQiU3DsuWhEuskL3Fi8BizrIjGMhlCipmoaxtLHR9oWPX8winmElZ08zHAqnY+APhoDaVt9BWQRf/xrEX3is+FytByu/rnxsfyYpX0u+Lw0Uof4fkIOfQihLlBdQxfgToHlEz8TI4nn3yyA0i+un3CZLoTVylf1QALbp3QFgPgciMnGjGTWBCwuPpkykAlLkbcjeRhxHrJC5tFK7iyiNPD3UOb0+jaB6YALraHxI3tY9JI24SbEQgLAfirmzZwqdF3WK7YHQarFosESA+E1Yd+YQzjMgVK0uwqjbYTcAT8sdDxYmYFPi570gXhCvZQyXMZ4uFX4gP5Pv8prlKeKVICAY8+7jWk9vmUVYRf+HhC0htVBZVAFx9APul+SO2krjxnPkUc/cjCSzxXrL4nVhn3tl/QGFrbVF8pUBsK1CmgzJ0ceYkRGA9gYukitx0vbVw4xONhkQS20njQFl7SwK+HCiCLlaNAJKB44403urQk3qoAjOS6hFm1zsuBVba43njppXH7PtyJ9BV94929WBFCXoxS1bjyi6cAe4AEAMNlinULlzBu/dDyaDIGsf4QUsERTQ8UtaaHDJV80ADHuEbvv//+wxZ+oJn8pz62N7QFYdEcqH41N/PNsaAyjXNlIXViTmGuwcrq0yIxf+LVITY7tP4rpO0qKwWSKlAngfK11147nOrC772N9QurJC8/kn/zMufFkNYkvD6AnAmOVZSAJVYE0nnQBoCSxQxApN+OEHDMhUpvESPGC5dqWlMh0S4sr75dgJW3bmUJKnlxYQ0hPjKa6xQrM+EK7DueVgtyVZMRHzl8sGH59x8EvKwZayzy4PBQyd9Y1VmUE4IrONreY+U/xQvAxykxzXyshbIKH5AErphXACzagPURCx2ZIqKxvri/6TN+HuLh9+rGu3HJJZe4JkRXe/uQodDDaULsG9U5LAXqBFAWMjnSfVgZeOHx8k7r4YESwCJ/H/DBxOcnQtpMDjWslFGoxBKJ29v/nBceLwde8ml2FxPvyi4VuIL9it+odStEqDxWyiqfooSxh1sbiyw74fByT+u+48AH0Ask+nAJYBKXPW5sQCRqZa4KKhmbrK5NY7hF7jzAc0O8JyEYxIMSg0zYCB+jHIAJP+P3fAwBknz4+Q/YtM4r1MtbJRmHX/nKV1xsMpZWoNJvaUq2BA+VeDnS6tnIp3N0a0jaRLgC8z8hQWRaYGEmqYFC2Q0tX3v1eylQSgUyD5RxJkdgBNciLjkskkyiIUz8WLF4SePmBihJkEy9q4NKFh0RmxfCSzs68HE7Ee8a3YqP3xP3hEWPF3w07VMpH5piXLu6lFX8Dtc3/Yi1Oe0fOdG2RLfy9Hkko4nJq4PKYuhaG9fIXfTGhxjwCAzj/chC/lO/OQDzJ3ML8YR4bch6wQfpgAED3Acofc8CMVJZhXZEYZJwH7INhBrDG5r2qm82Fcg8UNJtcSfHELqYFzIvNFzUTOZYhdjFAaDyu8BUB5UhtJE60jbcv1jlsO4Qo8Z2g7STRR1YvLDIAl64wvk32uAyDSFwPl/KKj5saA/WH6xC9HdaPwKiL+Zognz6DNhnxTN7PXsLeG48LLkLsfKFcDAusZZjjWTBBtZywi+IeaV9tJ8+w3pJLHNI+U/pR5LokzuS+EGeN1alE9vK334zBOARa2sofeatrrk74NAuLMrsNiWYDOHpUx3TrkBmgTKLkyMvYlyIvLCwiLB6FKsIMEUqmWNBJYOQhRChxDhFgYO6Y5XE+jpnzhyXN5OXNlYTXmwsdsDiimWMhR/E6oXgWoyTsuq8885L+/xxuH5VQSXjjVWzPoQEt6FfQOb7mJc6HwBpheXcDsCNT3J5LMe5e8KT7ogUY6yG9jlSQ+lA78nhA41niZAYQIt5hR2aeK7IrkDoBQdbSPKREMLe3LStqh1wgP3cnLah9JfqKQXSqEAmgTKrkyMuJ1IdzZ8/340lLJGsACYPIRaTqqAS6x1WB1awh/LS9gtweCnTZl7efhcOXnJs0+dXYLZr184BJAs/gG0gjJx/aY4Hpe+8Cz9LKatyoZIXNotRgH5/YG1l4RdWS9JyEaOW9r6KTtx+8Q1pgrBq4RXg4GPOW/RCXA0MWBHDOmHCBPds8RHAQhvCTPCIEFtIfkY8IljX+UBNYzaIql6y1e2AQyxvKKm30ggQqpMUiCqQSaDM8uSI64kXl0+YTGJrv0gFC0kuVIZkKaHfyJGJ5ZV4SHIv4qbK3doNyyQ6cOAaBiaJI+WlntZFK7nTDi/pUFNWVTeF5kIlZXlp84cxi3UZgIwuGAtpSj7W3twsSsIaS9JyskOEGovHMwRUsiCFthJbyAcp7v20plDLN360A04+hfR7KVAcBTIJlF6aLEyOQBZWAr9jCNZJUv1gQcD6g8upKqjEssdes7jG03iQgoRcdsQ8ku8TKyTWV3YX4Yiu5o5u7eYtlQAKL3FyM7JdWjTFTrnbCywSh3Ysy0fuQobQUlbl0zcXKklthdWOeFjiDdGH+LtQLObR9mK9Y17xKavwEjCGSc6Ol8C7gkNsG4v8sJgzpwDGfJx6FzdgmeY0ar6PGFvMF8RZ01dYxNkOE+urdsDJ9+Tq91IgmQKZAUpeYn4XFSwhuGNI4s0KUyxYIU6O0dWzLMrgwDqH5Y7JEbcpEyUvAH5GyhZADdBi1TrpPtL6YvPbnEW3M/N7cvNyxkKJK9vnAY1CJXBNWideflg0gRQsXmhS7sNbiQELYgNzodLnBKV/sKZSZ58kmrqHkLKqOo2xKNMvLKTiQ4jwhOhCnbSOxzjjhiwQxBHefPPNDohD35s72mYfn83PiFfGs8FHHvPLSy+95P6f9tRA0XymLJJiLPKxSlgCH54ApnbAiTPSVUYK1EyBzAAlkz3QyCQIdDFB4lpjizdvpQtpcvTdGd0OjBc1wfI9e/Z0bQMcPVR6ywJgTeJrgCbNB4sb6DPi6EjITs5PgDgfVJK2BItsGl35uZY5vxrdQ2U0wby3tPKCCzFlVVVjy0M/zx+7+ZCOy0MlbSeOF9dpCAdWSODX9x1jlW0U+b8Pq2CuYSW7/wAKaW9u2uefIQ+TK1eudAty+DiNgj/eDsZ22lOpRXf14d98rBHnyse4dsAJ4alTHUNXIBNAyYSIC4o0HVi1cLHh5uAlkBurFcrk6AcWX9XE2pFChyPq8uX/Uajk/1W9ENI8SEnbASRGE11XB5Vpbgt1OxZU8oJmL2sAy/dhGqG4pvp6mASyAH4Wink9CGOgT1ktHIKF0j9zbHcJAOPKfvLJJ4+CyZrqVO7z/Ipn5kYsjsA/llby04Y2d1T3UUMfRg0KfvGbdsAp9wjU/bOsQCaAElcHqTywiAwfPtyl7iD9BQl4eSHgBgYyQ1mVGB1wTIwsOKHuuFP5fy5UeksJ56XZSsLLjBhQUpDQV1it+FlVW/JlESoJxeCFhpU5ZJjkIwarHC9pQhPoR6AEa3oUJkOdOOmjiRMnGhkEiBvEMsf/CZ/p2LFjqM1y9cYyyfPGNrPsAIMHh49V5paQMkHkdgLzCB81ZBQgswWhMn7veO+loox2wAl6+KryKVcgE0Dpc8PxN7DCi81vL0hcJUCGG+fSSy9NeXccqR6QyOTIS5sXGn8DxqwkBSp5sRFHiBsfy0LaYTnqjmKLM/4AWFhJgKvqoBLXFcmvQ4Aw4Iq0R8R2Ejvoj1z3dzADMVJR+hBrI3GRQCWHzyPJh4xPuB9i26J1ZlXzww8/7KyqwP+VV14ZepOOqj8hFiScZ07h+cvCtoLEydNnzJUYFfjQiW5hyk4/PIOAcyjbe2Zq0KkxdUKBIIHSW+RYlYi1jolx/PjxNmvWLNdp3nUDkBGM7fOonXLKKUF0KpMjqS5Yxc3B1zaWHyAyGlPpG4Nbn4UC6JDmI3fLul69erlUJLhBj7UlH/BM3FooueLYIeXVV191FnEW5RCXBmACl6FDpc/nxyIwv3sRFq80rbCv6fhnnJEtgNhj2gM4E5/MnMEKdVYLh3p4NzcbA9x0000uXplxyjaRIa9K9/1BHCuWR2CRMAUfA5obU0l5+jaEGPNQx5rqXbcVCA4oc/dAxi2F9YrVsd7KRZf6pNhMKrh2WJgTQgJlrHY+JQkvbayu/IwYQyZCEkJjqQSUSbLst1tMq/UuuhNFbrxn7kruXKj07U3jI0pdcY0S8M/CIsYWHzijR492rjdWypJkPd9CnTS2rao6+RRNWLf8tntAGLHKS5YsOeweJl1SaEc0Tpnn7IYbbnBggjeADzg+DELZZaoq7XkG8dIQC8rBmMXySvox5hI2AghhVybawSp7LMd4Z/BckN6I+ZK5EOtkblL56C45tJ1UalgoQ3gXhPYcqb5SIDignDt3rlvNTTA5Vh/+eDDBikAKFtzcWDGZYIifwWWVduudH4rsQoFLERcN1jtinUjsze4iQAr54DiYXFlgBEimdXKkjiy6IVE5FlYsJIAJ/cKLGovlsaCSNqbZze3j7Egf47d69LGEjD8ABBDx+x+zkp2E0Rz8jp1G0jwmAWbyRvpFNKRm+u1vf+ueK1Zws8MNR9Q9zJaDgFhIBx9rAAr5Fom98zsw4crH+0HML1ZKH5oRUtuAKf74cBk2RPBhGIxV4BkvDoAZghUWSyS0u11hAAAgAElEQVTwyEF/8MEdBUb+fayE+VjSOdK+Uj2k8aW6SoFcBYIBSiYLYBJrCJMgsMFXKRah3LyFQAsTCICZ5pd2VcPRbzvIlorAFjCJyxtrHS5H2swXdggTIy9rLCNYQTjoCyzFffr0cbkjvSWWlzcwgmUPVzG7jPg0SGl9ZGkbq7ZJas3By5mQBBYCYLUDJMmDiluffwOULBSjT0na7vNrprF9vLhZZMMe6vzBCkS/eQ+AX8zhP2QIz3j33XcPW2XT2Kaq6sQHDfMH8MzWgoxDPnpwBfOc+YN28kFEKE0ohwctXMG4gHFzM14Zn+zBzTyKW9/HwmK54+M7zQdtwsrK3MDzRvw4C4n48PGrt6uDyjS3TXWTAllQIBignDZtmotFY8Jg4mMC5Ah5NbAfQMRKYmnE+ugtlPwfawLWESyTWIoeeeQRFwOENSEEoKR90a0ieQlEt0bMjamkPC8+4JKXRAgHkE+SdvqFegOVPlE5IMIiMcIxiM8jXMH3ZVrbhgWSWGSSWXtrFvBLPj9WAxNXyIEFHbAErIEy3P1AGZb0EA4Pk4xP+g4rM/DMgfUO8CIWlvZxYA0LyUrJBxs7Ty1dutTVn1jJ3r17uw8FxiRQCTTTRrwF9G+aP3KiY4o+Yy4kHIhwEz6+BZUhPHWqY9YVCAYoc+OceHmfeeaZX4BKXuis8gsFuPwiG6CDlxpf31juAGXi0Zj4eUm/8sorLoehd4WHMjBZaYllDiAGOmgnLy8skRzRFzvxsGiQ9hXrUe2rGpeMQdzbWIcANI5cmE5z//HRRpocXMAcfpEb/yaEgRXslPEH4BxSnLIfczxj3u0b3erTt4u+Y6EHH7IA2uDBg90WqKEc9BEfMoAlbaatpOsCyJg/2UjAA3QI+UGjuvuNLPjoEVSGMiJVz6wrEAxQ0hH5oJLYwwEDBgQBJEz2wCSWV9xPvLw8UBGX5tMDRQcgAJ3muMKqHhasPbhQeZHh/qbNHiqJ3cLKQHA9bkessqGFKFQ3LgGW2bNnuzalZWvIOBMa8EFaGSCKFzZjFaj0MaG4GrFs8Xv6kkUsX/nKV1IbyxttcxQm8XTQN7Ql6vLlWQSSvUufmFgse+ShZDFIWg/c17jrycPLc8d8QfYHPtCYZ3ALexc3ngDmkrRmT6D+6B+dDwh1+uijj5y1mLmiOqjkQxbLZUgfAGkdV6qXFIirQDBAiXWLyYW//c4xfHFHLZVxG52Gcn4yxFVD8D/uRIDZQyUTP4DMzynDC52XHouR0n7gSsOiunz5ctceXtxY7QBlnwAbCzK5KAFK3MDe2pz2ttEvxEOyuw/j0cOUX6FOf4U8Lr3+wDDjjo8dxiEveA+VvNgZhyGMxdzxRLw1Hza4gIkLJSbPwyJxyj7uF6uXj38FoNl2kd1/KJPGI5r9wkMiYzU6Fj///HMXR4kbnEVVuPD50EvbAfTzQU0f0Ec8Z37rS9pE+4gLBRaJ3WWRZq6lkjHKx44OKSAFak+BIIDS7zWLLMCH310l1Jc3wPW73/3Ovbxw/5L6J5oKKETXrx+yVcVF8kLw6TqiUMk5IVldc1NWUf9o27IGlbQvN+0RC6b4CDjnnHOcBYiclKEdUesXzx2rn4lVxrtBPCxWML+7CtZKYBLXN3OPdxOnrc3MhViVSVJO2AiLEkn0zUdq7laYpH4inIYPurQd6O0X2FA3+gFwJGaSuYPxhlGBv4FKLONRqMSKTHvTanlNm96qjxQopgKpBEqAixXauDw8TJIgOrrXrHd/83LjSzukuLtjpWAJHSqBDxZt4ObFssC2l+S6Y6ERcaDEtmIR4WXnk9Czo1Eo8a4+ZRWWK1aqEyfpXdoemD1UstAqVOs5/Ui7eP4uueQSN98Qv4ulEksQL3Ne2qG4ExlvJPLGMscc0rNnz8PAwUcd6ZBIwYXFlfnEw6R3t2IV4/dpsHjxwca+4ng1yCLgYx8Zm2QXoO6MT7w4gDH9xGI/2sWisBCsygA/YQi46Tn4eOF5Is4V8GeOwWqcC5XEipKOK5RxWcwXua4lBdKgQOqAktQxWASwBuCWwR21bNmyo2DSC8ckz8svFCBhBxy+pnmh4dIhtpC0M1hG/MsLAGMRS2jWO+rLixtrD8D84IMPupcYCdhxu7G4iLgnXmih9FfuA4r1ilXdxJ4xNlk8hWuNcQh88TIHNNGBn4eyajbazqhFEgsWK7eJcfUxv+QUxRVJCENa859G21OVxRx3NwtsGI98mNKP5KH0fejdrGmYoHPr4POfYtnHEumzIeC6J8UYfcXPePaASfKCPvXUUy4lVzR/aBrbFq1TFCoZeyzi89ktohskRKGSjznmGh1SQAqUR4FUAWV0pxEsV4AWrhzcTeQbC20lYlVAwpc1CzT40uaLmgNLHjDCS4AULEAXlhMmSEAshF0sPFBSf1xq9B/wzATPi4++xQVHHBqLO0I8sIwwHtlZhNXOHPQPCyFY+QyQ4HLDFRdK2qNoyqooTGLVIhwDF3eoB+CBpQ7LP/MHkIJVmZ97qARI+OjBA5JrmUxju/l4IX8krncgEigmUT5eHZ4vVnBHLcjEwAKULGQhZVdIruBcS2W0f6JQWdUOOWnsO9VJCmRdgVQBJWLjluJLm0kCVzYxQaEfWEHITYgLCuigXVgSvFsnmoKFlwHAwmpoFn+kPeEwkz7uUVaNEnbgE7PTZz4WFDc3L3Jc36EliI6OPSyvfNRgMWchgId9+ol2k7Qct34o4Re5KasYk4Ayz2DoMEm/4REAsnAP01dYV/0CDn7voZJ+BTpx74eSZYAQBD5IGY/sz42ngzb47BC0gw9Tb7WL5n8NaT7NB5VsxUgMutzcIfWq6ppVBWodKLHC8ZUddQfibuJnTPwEZft9Z33OxRBca8caILSHlZU+ZhALll8pyu+wWAIjWBiwHhAXhQWT3Ud4seNeTetCANrsE84DUT7xs99RBTgmNRDuX1bX0r+hpD0C8gFgVqsTN4iFB8sjHziEJBCaQIJo3L9oAFCnOaVMdHxWl7IKqMSanNa94eNMxHzAAcssPMGdDTgCi8wrV1xxhQtXIKwGKxcWWPoNj0EIB31HqAwxyePHj3e7h/GcRaESaGaVPgfzLB9xhCik/fA74QDKzIc8X8wXxNNHYypDsCSnXWvVTwqUQoFaBUofz8RXJwsWeEkT24NFkpcA8MHkx0RPLB5uw/vvvz/IWLRoZ2ElIGCefHZAY1X50Yi7w9pAag/ipADNiy66yEFMGl39fAAAVaTzYPUlBxY6oJIXHAsH6Ft/EPNFUL3fi7wUg7mY1/RbKDJW/eH7jnayotbv+xxS0nLaki9lVSgW1mP1N6EJuIWJhQSo+CAjFhtQJg6PDzkfN8kzRghGCK5gH5LARw6gRVyh35UpCpV+MSP6hPRh4MclfYGFlRya3vJYnaWymM+9riUFpEDNFahVoOSrGesVcT64QYFKJjy+PnFH+YTCrEZk8l+zZo3bLqxfv341b2GZzmQCxPLKATgDYPmgctOmTS6dEIBGMD3gmcYXQjR9Dn3FC5u8jMR9eqhkQQcfEOwDjVUPSAnF0ky/8dKmP3D98rLGyoyr28MjVkt2wsF6wqraUBbgZDllFeOScUjMNX3n3bw+qwJzCh81xPhSjn+z3WIaP9iqmrZoH3MI4AUIMz9wHAsqyzT11ei2eDCY+3gv+MVGhCzg2cF1j2WZj1HeFSRuV9LyGsmsk6RASRWoVaCkJdGt9jxUAlxM+ixuwDLn9xCmPC44VicCKqEcuKRwr9FWDl5arFoHqKqDSiyzJAPHJUf8YVoBjPZh4SGNChZkJnp+hqU5CpUhWrqiCZSj8as+HRBWVwCa/gzBqpX7zGQ1ZRUfo8TTsTiKIxpa4hfn8Gz5g2cSK19oGQf4QOPZY47E2oqVMvqBx8dP//793UKdNB88T3igPMz7fKB4Mm688Ua37Sex2X7rUuZD5ho+6AibSmMOzTTrrbpJgdpQoNaBsjqo5HfE2xGjhsvKbxMWkpXSu/WZ9IgBwhpCO3z8YBQq+fLGStK1a9fa6OvE9/AuXqw/hCQQo+aBkotnASqjaWYA4ujiFP/SA0JIi8THTmgHL3KAJGspq/LNK3zokPYJ7wgfBOxwFEKKGdzcxEnitbjyyiudtZyYa+J2vZUSKPNQiVcn7Xl5GXuEIAD1/AGSAWDGJR88/iAEimwRWCmxYHqADu2ZU32lQF1RoNaBEjcGX9dM5qSYibq/sVT6g5hCYglZGIEFjHx4IXyVAsPsI4sFC1D0kz/tikIlgfO4s4nfCsHl5kEEtyFxrlhaCWFgARELAvxLjRcFsaLeMhuiFehYUElqGVLM4N7mpR0CkPiPNECDhSc8Q3ysEWfIkYWUVcwVgBfP07E8IKFO6MAkfcWcyQcO4T+AFh90fHxHIQuopFyak5djcQQQX3rppcOeKJ4nPtz4UJ04caKzXGJEYDEVbWLlOqAZ/XgNtT9VbymQZQVKBpR+pSXWAO+6BSZ5IfOlzZ98k3905xXiLYkrTNOB5ZEJL+o2Y3U2ya/9il9WLLISmLguv/CIFCa82NElrW7tqM7AJCvOgWMsJMQ4EU/oczFiKbnqqqucu54yBNIDlehDWawQoR1RqOSDhlWyq1atcrG9Ie0S41MDMfZY6MAKWbInEF6ClSvklFV4AYAtxibtwCPAhxzQUt3HaghjkXmFZ4kPNT4EiOn1ITQAJeMR9z5bDxJPGMJHqdedvgIccWtzRHdA4/9+tTfvixUrVrhYetzgvDN0SAEpkF4FSgKU0T2Nr7nmGrfaEnDy6VaisWnVQWU0CJ0XRZoSfPuV23xVsxqRr24mPcAR9xR15aWGBY+X+Pz5853LDR34GWVDeAlEt75kGOOiBxh5aWOJpU+jUEKsK1YTXoZokcYPgbiPY+4uK+S7Y+yGskuMtyqT/9TnJPS7wfABQLxoqCmrojGtLIzi44XUQP65yvexGncMlKMczxMWuYceeshZIUkzxoc5zxP95cGSuoWY1Jv6kyWBNmJRpb1ApffWkLCdD3N+R5wyzxwL30LJEVqOMaN7SoE0KFASoMxN8eChkp1TSCcDYDFJ+CM6+eP+8Mmhcaky8fAyBFKI2UvLwUpg3Lt+cmfiYx9ZLAa8tPn65iucnxEfxEpMYvAuvfRS96UdAkx6awHgiEWLiR/rlt9DmP9jtcN6QugCufFIc4QVk3goxkFoC6pyx1d1MZVpGYtV1YN6s6gBlyluUqzk/gOA8tFcfqGlrKL+eAFY+MbiG7ZR5OC5AzqYN5gzABI+6lg8FlL+U5KWs5qZzBCAP33lPRl8yAGW/J52Rhc2pnk85taNuuPaZicf9ohnrvBQSSYCYBOY7tSpUyozXYSkteoqBWpLgZIAJZWvCioBDiCMSQLwwJrlwYoXIC8IYrqiux4wqQAoaYwLAqZw4TPx+3Q5fmUzsZ9MlNQdKwLt8Inaa6tzi3UfwNFDJdekHdddd90XoJiFD3w0kNaDl0JIruHqtEozVPrFGKTdIg6NNE68jB955BEHHCwcYgER4BG1KudCZSgpq3w/eW9H7sepd/HzEQdIe1gOZUU+8wSp1XDzcniPQO74pC9x9RM6E/JuYtHtPvkAINE8oQznnHOOc+Uzf+qQAlIgDAVKBpRVQSUvOyZK4tC8RQF3FYtx2GkEK0ooia+Z/IiPxG3Iwf/9VoNAZdQlx+/9Nm9pzCuZO1R5CU+ePNm9sLAa9OzZ003s+aCSlzkWZaxELNTx1towHoXqa+mhkr9xvwEraXDBASDk72MVLHkXSbtCvQixwCrOuIwm745CJVYvYn35gAslZZXvJW+h9Ds0+Q85PvKwSvK8+R2pQht/ABUf3jxPoSXNR2vidZkX2Q6yKk8MEIn1nPFHmAIHVlk+wBmv0b3IQ+s71VcK1GUFSgqUuVDpY+2ARiYNLFq84Pg3blRe1CEsUvEDBmgEMJg0sVTybw+VgDITKy9qrKu0OYS25cYNRmEYS2t1UIm1jDbzEgzFpV/Iw482uBtJspym9mGR5CMNEOGljGWHhRv5oBLw7NOnTxDjMrefAGlWOhN64tM74QHBckl4RjROu5A+LldZrMmk08HTwQc2Fv4QoTIaPx+Ni/S6Ri2SWFfJ3oEV3W8HiqUdw0IoccrlGi+6rxRIowJFB0qggq/PN99804EiL1/inLB4+VWlLFhhpTMwiWWFSYgEvWkHLiY9Vi+TQBkY5kUGCNO+DRs2HIZK4BGIRAviQUPZRcUngCbW8/rrr3f1nzBhgoNib2GNQiUWyFC2rUvjw1fMOgHyABZQ4uPqqoPKYt67tq8FQAP0PIM+mT5w7Bce+bRO6JD2g2eMbAms2PYf3NSfRYh8mIUGlbSBXYiIq47GRdJfUZhkjozmeE17P6l+UkAK5FegqEAZ3bEhemtWxxILBGQClRzR1d/5q5mOEn6vWUA4d9UsK9lZmOItldQ4Nx1GOlpx7FqQpuPhh/93e/fOWtX2RQE8X8PC0kIQwcJebARRNGVKKws/j8XtfRQpVNDGRrAQfGBnoYJWxtKv8Oe3/0zZ99xzTh4mJ3tux4JwJTfJWWvMvdcaaz7G/GfQy0T4eQvoZVbnojGpRDrJmXTJTZs69oedH5Kv6EuqCDu4lLHFolzO3EhledARSN4t7yKvrOIOg/br9vZ2m9QZudYIJRIp9eDDhw9DpKPUEti0SCUPrOLEqQvqryKV7GOtUmlCJg/7xufng8D0EThWQsl7Z/PjbZS/hHQgJIimXC2ERHUiUsl76Wd8r8MoCRbFC7QVrbH66o5lgHhPeBu0T+S5nCrhsukLidLu48lhI2tTnc0mcpsUSfEwW8vu7u7gqZQ0z5ZITMbpIIBEEYZGRniMyxtObN2/V5FKmo2qhkvG63Rmf/RPLTL569evIaRtLVOPaqxbrTQFtnKRQ46RSO+ZfVTRYuUgS2UQFbHecfOHoyN58r+5jlRad4dc8pNHKZ8QBOaFwLESypcvXw45TLyRqvTqZm1zJG4t7OHAE/62oZDP6XIgOMzowiFfwtgqma1VazCV6cgzktmhf/W4alseky/hQ0RZTlrZzsbPI4LAIJr+37jAY16vQq/VLOqDIlhFFJdpMPJU0kclvdXhnXPB+f79+yAtg0R5FhV8aWXalUxWvqdLgHeQOoT3ir3IGtlTikyKElR7QuknHce68HfH9WTOQSAIrEfgWAllSXkIO9ksbf4KBHS4EQrmvaNLSBeuy3AICK8pskEoq0e3CkxkkpCyQ4A3D3GmM9lhLBbfVOUy0s9O9+/fHw5xlwN2lBfl33Ux6LDGuc1x3JlJ0Yb8wZKXkW/Hc0wA21il7doBk0WFBM+cnELqA9bbUT1AugzvI3Lsi1dyZ2dnUIpQ6OW9Q/TLM0l+SwSkyHMHu5mjYikds+whUp1EMnjSl+VUdllT5hkEgsDBEDhWQsmjwIuAiAj1IpPygmwwDj/5XsLcU6qQXQeTQ5ski/+SZCESrSOOUfmRNtDKmxS26hIKRk6EQD9+/DisR7iNh1IuVxXnsFsNh3rHvtwHew2m/1PLOjNJRZBPR0KHXM4yUrlM23Xqq9UNRmMAUQwXUx5yHjvPX5f+6WOMeeq+ffs2eBwVTxku3QTZVXfrVe37IhyK/IT05cca0hi66EwixlKcEH8DQeZMQJLlhoZUTv3Ny/yCwJ8hcGRCWf1WycjY9IVC5dsJ25DtKJLCs8fLJ3SFlJGD6DB4eKxFniEpIIeZQXTY4WDUgQeLbkVGSCPviMOat7UKAYpUCoFrFanQiNfrxo0bLQ/zDs/aQea4qjOTi804/C2cSgNUD2SkhaJClwucMLf8Y8VgLjiIiGfTZRTh6k4qEeUqSqQXWt17ynvpnawxvpAf5Pk47Z/5+fPnEL5XwEd/0v7homN/cRnVgpX6B1KJaJaz4bTnnc8PAkHg+BA4EqEc5+CN+zgX8eL1evXq1bCZGELcwnE8lB2GsLbNkRSQMe4j7mAjGC3MbX0OcN065INOQeh6P3zZyxrMHSFGNnhErJeEkxxQmz/SzGPiK2MaCKzrzLSYU2nGnVQGPI8uOO/evRvAHneI8Sx2J5WVosBOwsG8eGNSaa9BNoX0dRLTjUpVd5dR6U5azUoFMlRzu5Ras65ZnA4u6QbnQ4dc3i74Z55BYAoIHIlQ7u3tDa3dEBLyDxUilfQvZHPlypVhE7E58lAqCOjiJSmjjL0Gy7rcWLNDwfo6EEnrQpQfP348kEXEEtF3AAhLjUllYeACgFzyLmecLgL7dWYyO+9cXXY8szx8napphX9VPbvYjFMwrG1MKqXRuKB2ee/YpciTfVBO8iJBFglQ8NdBO3PZm4A4ciSIZChSrFFEk+JF185Fp/vm59ODQB8EjkQoka1Hjx4NnjmVpXLxhIaFfcnN2Dw7Ea1V5tqPVPYx89ZAfitcz/PBI+QQI990+/btLb2Px4Uc4zaSndY557nu15lJ6kmX1qWr7LQfqVQcxtvVgSgL4dsb5V7bE7UwVbGNVI4JsgubC0PlKXe8wCm8oQe6eBEQ9pY7yjvpEpARBILAfBE4FKGstnq1SahWJDkj/ItM0kmrqsW7d+8OmoXdx1xIpfATQikfkmg5zcnquz0WGUY0ERcHdhcPUPdnbNX8596ZyX6ChHjHPGvyPREuxHiVp7KTrUu0fJwWNE5DGJPKbj27RWh4ktkNiWRLTRHK0+qSKn0Goda9SQESz3JGEAgC80XgwITSpq/yEPlwg1b9LBfIhlLSFvKAtH/jJVGd2MGLcBDTzoFU8pKQIRGOkjTvwHbQsaeEesUPLgRT78JxEHvN5Wfm3JlpLA0kD5mHzld5uNiwK6n0XtGllUdunXKwXcJ1ibHGMamkElEatqI6Ux/WJs/VRaCKiBBHLVhpnI47hVkLz+yynt5TX2fmFwSCwOEROBChrNAN6Qe3TLdNG2S15UNCyM0gJTYcIam53UYd7m7bkuW7dBoR5jZnoTS5WTyULgDC3JX/ym6+j1Teu3evbQ7X4R/9af/G3DozLaLtgmP/kFtnP+HFQiA1PpC3K/pR4W/7S1VET81q0kSk/6hAlz/u/UIkNXng7a+CvnEf60VSObU1rZuPfV8etj2EjdjNPlNV6SIgGleQEPIz8umdBYl2dLJy5hoEjobAgQilP00GQiWw4g0bvm4qizdVmwrJEvl4c6zgU6nJi9BhbeUlEdaWs+VA1vZSpbCNHulXuFEyTw6CThqhR3vc+/zWnDozLUO9tCZVc1MSsLe4uErHoGPr34Sxhb/tK1NtYYo8ityo2Ca5JXpT1c3CwONK7kVSaZ9UFNeFbPFI8kAqKrJW1ejWKPKhl7q8a6lOPJUZQSAI/H0IrCWUvHIvXrwYQtqSqssrqahDSz7kyiZT3TpsMFPd+P8m0zqMkUeEn32Eo9hvsTtOYSLMKEWhQ9vIuduRV8uFhWLCHDozef4QLooBRP95Xu0fRcSQEATScFEl1s5T6fc8k1MXMkd4vWcuZJ8+fRo8/4ji58+fB8mcVaTSRc56RQi6jOqg5RnV8YytDM+q/EkeZWuiGpERBILA34fASkLpNj0W4kU2eB+JDqvovnbt2tbVq1f/PsQarNjGzjOJQMpP03u8BOVJB7Gry4GhEOL69evtq4MbmGXfKbKXilg5rkjJ06dPW3dmQjyeP38+tN7zHApnu+wgigavZHn9edA9ozpRyc+rvLsO0QBrefv27VCQKBpgn2TDdaQSDiIFnQbij+wrJlKESeWj7PPw4cMt7SLHmr2d1pa5BoEg8OcILCWUNrsSvKY3Kcxt87Oh8BjImaFhKLzR6Yb953D1+Qt6BVeCfDyQ07ebd04XEeLW3jWk5OLFi4NeYefOTIuC66IdlYNcRUdyCq3Zl72l4/PKfjRA5YaW/daRyuk/kf+fYUWgXAboCVufvGxDPjliKR0K0XQ+aD/bSZC9ix0yzyDQAYH/EEqb/LNnz4Ywtw3xzZs3g0dre3t7CN8IVVU/WmFULbS6iZZ3MMxxzDGk8jhQPPm/ocoX+eetq1GkhAfZAd61M1N1iKm0mHG/8WrfyrPn53i75FPSK0Qqu439SKVweLU27bA2Ifzd3d3f+z1CKaTt0qNF5lgOie26tZ/tYIPMMQh0QuBfhJJ3AHmUEyRcdfbs2a1bt25tPXnyZFiTvEnkEanUFWFnZ2dIOs+YLgIhldO1jZlV/plwt842Fy5cGEKn3q+xp4sXr1tnJutDOhAQxSrSLBSFjUll/YxLqr1FaLzzWEUqVUOL6tDt7TAU3kib4aFUHCV/UhW7XFFng+dTnrbvW5cOOZcuXWpRsNgB/8wxCHREYGnIm4QMSY8fP34MRTZCGL5HdFjPaqPC4h0X/bfNeUwqz507N1R8d+zGMUe78U7SblWc4sKGUDnEeSUXSWWXfMJVdhqHv61TWP/r169b58+fn5XM2CKprE5UnZ5fua+vX78eqtCrN7f5I5Ny6EuKrNOaMtcgEAROFoGVRTl1C7WxVIg7shAna4yT/OtIJY8Cj3PXfsEnic9p/W2eK8UpPHklxWIuSKX8SYUdJfM0B23XxZxKax0LfZ+WHY77c4tUCvV3VFCoIhspTZcvX/4ND2+zKNbNmzd/OxeOG7v8vSAQBHoisK8OpTAb6aD379//rhgWCs8IAkHgzxFAHAnLf/nyZfBSIpUUFXRQ4bl0EUBOiHuTaumYW7iIElKpgEVeKC1Uof65dNUar5XdpCooaOk2VvXm5jUnhyTHXpV3RhAIAkGgENiXUNYPaqvIa3nmzJmgFwSCwDEiMC7KEQoWTiT95IuGqAKIvb29aPwdI+b5U+sRqNze6s1NgN5Fh+dSfuWdO3e2pM9kBIEgEAQOTSgDWRAIAieHgND3gwcPBu3QGkLB1BW09pNryHuJbGYEgU0gMM69/n1gpDf3JqDPZwSBlggc2EPZcnWZdBBohIAQqSpoeXd6QyOPZG1a3V4AAAG1SURBVLyEh4l+K6bqXgXdyByZ6tbWoCygL7n0BIV86c2dxyIIBIFVCIRQ5tkIAhNEQE6lXDX6jB2FvicIaaYUBIJAEAgCJ4hACOUJgps/HQSOigDJLtJdvJQKIOKZPCqS+b0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IZSbQDmfEQSCQBAIAkEgCASBGSMQQjlj42ZpQSAIBIEgEASCQBDYBAIhlJtAOZ8RBIJAEAgCQSAIBIEZIxBCOWPjZmlBIAgEgSAQBIJAENgEAiGUm0A5nxEEgkAQCAJBIAgEgRkjEEI5Y+NmaUEgCASBIBAEgkAQ2AQC/wMLzPwFbAOh0QAAAABJRU5ErkJggg=="/>
          <p:cNvSpPr>
            <a:spLocks noChangeAspect="1" noChangeArrowheads="1"/>
          </p:cNvSpPr>
          <p:nvPr/>
        </p:nvSpPr>
        <p:spPr bwMode="auto">
          <a:xfrm>
            <a:off x="307974" y="7937"/>
            <a:ext cx="3823071" cy="38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706" y="870428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B0604020202020204" charset="0"/>
                <a:ea typeface="Roboto" panose="020B0604020202020204" charset="0"/>
              </a:rPr>
              <a:t>The top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4 campaigns associated with purchases account for 92.5% of  all purchases.  Almost half, 46.8% derived from email sources.   </a:t>
            </a:r>
            <a:endParaRPr lang="en-US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13" y="1533962"/>
            <a:ext cx="5715000" cy="3533775"/>
          </a:xfrm>
          <a:prstGeom prst="rect">
            <a:avLst/>
          </a:prstGeom>
          <a:ln w="25400">
            <a:solidFill>
              <a:srgbClr val="476274"/>
            </a:solidFill>
          </a:ln>
        </p:spPr>
      </p:pic>
    </p:spTree>
    <p:extLst>
      <p:ext uri="{BB962C8B-B14F-4D97-AF65-F5344CB8AC3E}">
        <p14:creationId xmlns:p14="http://schemas.microsoft.com/office/powerpoint/2010/main" val="10999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Campaign Budget Optimization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6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olidFill>
                  <a:srgbClr val="295269"/>
                </a:solidFill>
              </a:rPr>
              <a:t> Optimize the </a:t>
            </a:r>
            <a:r>
              <a:rPr lang="en-US" dirty="0" smtClean="0">
                <a:solidFill>
                  <a:srgbClr val="295269"/>
                </a:solidFill>
              </a:rPr>
              <a:t>Campaign Budget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558931"/>
              </p:ext>
            </p:extLst>
          </p:nvPr>
        </p:nvGraphicFramePr>
        <p:xfrm>
          <a:off x="457201" y="2793063"/>
          <a:ext cx="8229598" cy="1880106"/>
        </p:xfrm>
        <a:graphic>
          <a:graphicData uri="http://schemas.openxmlformats.org/drawingml/2006/table">
            <a:tbl>
              <a:tblPr/>
              <a:tblGrid>
                <a:gridCol w="824609">
                  <a:extLst>
                    <a:ext uri="{9D8B030D-6E8A-4147-A177-3AD203B41FA5}">
                      <a16:colId xmlns:a16="http://schemas.microsoft.com/office/drawing/2014/main" val="3904162023"/>
                    </a:ext>
                  </a:extLst>
                </a:gridCol>
                <a:gridCol w="2457335">
                  <a:extLst>
                    <a:ext uri="{9D8B030D-6E8A-4147-A177-3AD203B41FA5}">
                      <a16:colId xmlns:a16="http://schemas.microsoft.com/office/drawing/2014/main" val="2462174949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610174621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301485129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2257421747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797321423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2691263525"/>
                    </a:ext>
                  </a:extLst>
                </a:gridCol>
                <a:gridCol w="824609">
                  <a:extLst>
                    <a:ext uri="{9D8B030D-6E8A-4147-A177-3AD203B41FA5}">
                      <a16:colId xmlns:a16="http://schemas.microsoft.com/office/drawing/2014/main" val="168863794"/>
                    </a:ext>
                  </a:extLst>
                </a:gridCol>
              </a:tblGrid>
              <a:tr h="3496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Sources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Campaign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First Touches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% FT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Last Touches 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% LT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Purchase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effectLst/>
                          <a:latin typeface="Roboto" panose="020B0604020202020204" charset="0"/>
                        </a:rPr>
                        <a:t>% Purchase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6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130035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email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weekly-newsletter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0.0%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447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22.6%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115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31.9%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695357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facebook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retargetting-ad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443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22.4%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113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31.3%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052181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email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retargetting-campaign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245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12.4%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54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15.0%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34104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google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paid-search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0.0%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178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9.0%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52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14.4%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32426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nytimes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getting-to-know-cool-tshirts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612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30.9%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232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11.7%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9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2.5%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81782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buzzfeed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ten-crazy-cool-tshirts-facts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576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29.1%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190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9.6%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9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2.5%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518706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medium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interview-with-cool-tshirts-founder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622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31.4%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184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9.3%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effectLst/>
                          <a:latin typeface="Roboto" panose="020B0604020202020204" charset="0"/>
                        </a:rPr>
                        <a:t>7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1.9%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667323"/>
                  </a:ext>
                </a:extLst>
              </a:tr>
              <a:tr h="191309"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google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cool-tshirts-search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169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8.5%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60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3.0%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2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effectLst/>
                          <a:latin typeface="Roboto" panose="020B0604020202020204" charset="0"/>
                        </a:rPr>
                        <a:t>0.6%</a:t>
                      </a:r>
                    </a:p>
                  </a:txBody>
                  <a:tcPr marL="24738" marR="24738" marT="16492" marB="1649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5099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1" y="906517"/>
            <a:ext cx="8135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Cease funding for the following campaign: CoolTshirts Search.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Reallocate funds from that campaign to more re-targeting campaigns via email and social media. </a:t>
            </a:r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Could be beneficial to create re-targeting </a:t>
            </a:r>
            <a:r>
              <a:rPr lang="en-US" smtClean="0"/>
              <a:t>campaigns specifically </a:t>
            </a:r>
            <a:r>
              <a:rPr lang="en-US" dirty="0" smtClean="0"/>
              <a:t>to Medium and NY </a:t>
            </a:r>
            <a:r>
              <a:rPr lang="en-US" smtClean="0"/>
              <a:t>Times Campaigns </a:t>
            </a:r>
            <a:r>
              <a:rPr lang="en-US" dirty="0" smtClean="0"/>
              <a:t>because both incur a large share of first touches.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1. Get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familiar with 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CoolTShirts</a:t>
            </a:r>
          </a:p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476274"/>
              </a:solidFill>
              <a:effectLst/>
              <a:highlight>
                <a:srgbClr val="FFFFFF"/>
              </a:highlight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tabLst/>
              <a:defRPr/>
            </a:pP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2. User Journey Analysis</a:t>
            </a:r>
          </a:p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476274"/>
              </a:solidFill>
              <a:effectLst/>
              <a:highlight>
                <a:srgbClr val="FFFFFF"/>
              </a:highlight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tabLst/>
              <a:defRPr/>
            </a:pPr>
            <a:r>
              <a:rPr lang="en" sz="2400" b="1" dirty="0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C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ampaign </a:t>
            </a:r>
            <a:r>
              <a:rPr lang="en" sz="2400" b="1" dirty="0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kumimoji="0" lang="e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76274"/>
                </a:solidFill>
                <a:effectLst/>
                <a:highlight>
                  <a:srgbClr val="FFFFFF"/>
                </a:highlight>
                <a:uLnTx/>
                <a:uFillTx/>
                <a:latin typeface="Roboto"/>
                <a:ea typeface="Roboto"/>
                <a:cs typeface="Roboto"/>
                <a:sym typeface="Roboto"/>
              </a:rPr>
              <a:t>udget Optimization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476274"/>
              </a:solidFill>
              <a:effectLst/>
              <a:highlight>
                <a:srgbClr val="FFFFFF"/>
              </a:highlight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62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Getting Famil</a:t>
            </a:r>
            <a:r>
              <a:rPr lang="en-US" sz="4800" dirty="0" err="1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i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ar with CoolTShirts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476274"/>
                </a:solidFill>
              </a:rPr>
              <a:t>Understanding</a:t>
            </a:r>
            <a:r>
              <a:rPr lang="en" b="1" dirty="0" smtClean="0">
                <a:solidFill>
                  <a:srgbClr val="295269"/>
                </a:solidFill>
              </a:rPr>
              <a:t> Cool T</a:t>
            </a:r>
            <a:r>
              <a:rPr lang="en-US" b="1" dirty="0" smtClean="0">
                <a:solidFill>
                  <a:srgbClr val="295269"/>
                </a:solidFill>
              </a:rPr>
              <a:t>s</a:t>
            </a:r>
            <a:r>
              <a:rPr lang="en" b="1" dirty="0" smtClean="0">
                <a:solidFill>
                  <a:srgbClr val="295269"/>
                </a:solidFill>
              </a:rPr>
              <a:t>hirts Marketing Campaigns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98635"/>
            <a:ext cx="8438162" cy="209681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i="1" dirty="0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campaigns and sources does CoolTShirts use and how are they related?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i="1" dirty="0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sure to explain the difference between utm_campaign and utm_source</a:t>
            </a:r>
            <a:r>
              <a:rPr lang="en-US" i="1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employs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 campaigns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via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6 sources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lang="en-US" sz="1200" dirty="0" smtClean="0">
              <a:solidFill>
                <a:schemeClr val="accent4">
                  <a:lumMod val="50000"/>
                </a:schemeClr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sz="1200" b="1" dirty="0" smtClean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Sources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 the medium by which </a:t>
            </a:r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campaign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ads are provided to potential customers. </a:t>
            </a:r>
            <a:endParaRPr lang="en-US" sz="1200" dirty="0" smtClean="0">
              <a:solidFill>
                <a:schemeClr val="accent4">
                  <a:lumMod val="50000"/>
                </a:schemeClr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instance, a customer reading the The New York Times, a source, will </a:t>
            </a:r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encounter an 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 campaign  called “getting to know cool tshirts</a:t>
            </a:r>
            <a:r>
              <a:rPr lang="en-US" sz="11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.” 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endParaRPr lang="en-US" sz="1600" dirty="0" smtClean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05"/>
          <p:cNvSpPr txBox="1"/>
          <p:nvPr/>
        </p:nvSpPr>
        <p:spPr>
          <a:xfrm>
            <a:off x="311700" y="3381704"/>
            <a:ext cx="6227380" cy="134879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US" i="1" dirty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pages are on the </a:t>
            </a:r>
            <a:r>
              <a:rPr lang="en-US" i="1" dirty="0" err="1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CoolTShirtswebsite</a:t>
            </a:r>
            <a:r>
              <a:rPr lang="en-US" i="1" dirty="0" smtClean="0">
                <a:solidFill>
                  <a:srgbClr val="47627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 </a:t>
            </a:r>
            <a:endParaRPr lang="en-US" i="1" dirty="0">
              <a:solidFill>
                <a:srgbClr val="47627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20423"/>
              </p:ext>
            </p:extLst>
          </p:nvPr>
        </p:nvGraphicFramePr>
        <p:xfrm>
          <a:off x="311700" y="4204551"/>
          <a:ext cx="6096000" cy="343118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9755427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679854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082283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31286363"/>
                    </a:ext>
                  </a:extLst>
                </a:gridCol>
              </a:tblGrid>
              <a:tr h="3431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1 - </a:t>
                      </a:r>
                      <a:r>
                        <a:rPr lang="en-US" sz="12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landing_page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2 - </a:t>
                      </a:r>
                      <a:r>
                        <a:rPr lang="en-US" sz="1200" b="1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shopping_cart</a:t>
                      </a:r>
                      <a:endParaRPr lang="en-US" sz="1200" b="1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3 - checkout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Roboto" panose="020B0604020202020204" charset="0"/>
                        </a:rPr>
                        <a:t>4 - purchase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1609248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35348" y="84232"/>
            <a:ext cx="8520600" cy="55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Familiar with CoolTshirts: The Queries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 smtClean="0">
                <a:latin typeface="Courier New"/>
                <a:ea typeface="Courier New"/>
                <a:cs typeface="Courier New"/>
                <a:sym typeface="Courier New"/>
              </a:rPr>
              <a:t>1. To count the distinct types of campaign: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count (distinct utm_campaign)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" sz="11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1100" b="1" dirty="0" smtClean="0">
                <a:latin typeface="Courier New"/>
                <a:ea typeface="Courier New"/>
                <a:cs typeface="Courier New"/>
                <a:sym typeface="Courier New"/>
              </a:rPr>
              <a:t>2. To count the distinct types of sources:</a:t>
            </a:r>
          </a:p>
          <a:p>
            <a:pPr lvl="0">
              <a:buClr>
                <a:schemeClr val="dk1"/>
              </a:buClr>
              <a:buSzPts val="1100"/>
            </a:pPr>
            <a:endParaRPr lang="en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count (distinct utm_source)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b="1" dirty="0" smtClean="0">
                <a:latin typeface="Courier New"/>
                <a:ea typeface="Courier New"/>
                <a:cs typeface="Courier New"/>
                <a:sym typeface="Courier New"/>
              </a:rPr>
              <a:t>3. To find how campaigns and sources are related: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distinct utm_source, utm_campaign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b="1" dirty="0" smtClean="0">
                <a:latin typeface="Courier New"/>
                <a:ea typeface="Courier New"/>
                <a:cs typeface="Courier New"/>
                <a:sym typeface="Courier New"/>
              </a:rPr>
              <a:t>4. To find pages on the CoolTshirts website: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distinct page_name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page_visits;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93057"/>
              </p:ext>
            </p:extLst>
          </p:nvPr>
        </p:nvGraphicFramePr>
        <p:xfrm>
          <a:off x="177971" y="2480821"/>
          <a:ext cx="4181194" cy="2515915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2090597">
                  <a:extLst>
                    <a:ext uri="{9D8B030D-6E8A-4147-A177-3AD203B41FA5}">
                      <a16:colId xmlns:a16="http://schemas.microsoft.com/office/drawing/2014/main" val="187110792"/>
                    </a:ext>
                  </a:extLst>
                </a:gridCol>
                <a:gridCol w="2090597">
                  <a:extLst>
                    <a:ext uri="{9D8B030D-6E8A-4147-A177-3AD203B41FA5}">
                      <a16:colId xmlns:a16="http://schemas.microsoft.com/office/drawing/2014/main" val="1699775982"/>
                    </a:ext>
                  </a:extLst>
                </a:gridCol>
              </a:tblGrid>
              <a:tr h="2177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smtClean="0">
                          <a:effectLst/>
                          <a:latin typeface="Roboto" panose="020B0604020202020204" charset="0"/>
                        </a:rPr>
                        <a:t>3.    Sources</a:t>
                      </a:r>
                      <a:endParaRPr lang="en-US" sz="1400" b="1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smtClean="0">
                          <a:effectLst/>
                          <a:latin typeface="Roboto" panose="020B0604020202020204" charset="0"/>
                        </a:rPr>
                        <a:t>Campaigns</a:t>
                      </a:r>
                      <a:endParaRPr lang="en-US" sz="1400" b="1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587956"/>
                  </a:ext>
                </a:extLst>
              </a:tr>
              <a:tr h="28688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nytimes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getting-to-know-cool-tshirts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11790324"/>
                  </a:ext>
                </a:extLst>
              </a:tr>
              <a:tr h="28688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email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weekly-newsletter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80609084"/>
                  </a:ext>
                </a:extLst>
              </a:tr>
              <a:tr h="28688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buzzfeed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ten-crazy-cool-tshirts-facts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04785880"/>
                  </a:ext>
                </a:extLst>
              </a:tr>
              <a:tr h="28688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email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retargetting-campaign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559121764"/>
                  </a:ext>
                </a:extLst>
              </a:tr>
              <a:tr h="17813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facebook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retargetting-ad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10277773"/>
                  </a:ext>
                </a:extLst>
              </a:tr>
              <a:tr h="418565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medium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interview-with-cool-tshirts-founder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59645929"/>
                  </a:ext>
                </a:extLst>
              </a:tr>
              <a:tr h="17813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google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paid-search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90971221"/>
                  </a:ext>
                </a:extLst>
              </a:tr>
              <a:tr h="286882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google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noProof="1" smtClean="0">
                          <a:effectLst/>
                          <a:latin typeface="Roboto" panose="020B0604020202020204" charset="0"/>
                        </a:rPr>
                        <a:t>cool-tshirts-search</a:t>
                      </a:r>
                      <a:endParaRPr lang="en-US" sz="1100" b="0" noProof="1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3102399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88014"/>
              </p:ext>
            </p:extLst>
          </p:nvPr>
        </p:nvGraphicFramePr>
        <p:xfrm>
          <a:off x="276026" y="819478"/>
          <a:ext cx="1304265" cy="74168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1304265">
                  <a:extLst>
                    <a:ext uri="{9D8B030D-6E8A-4147-A177-3AD203B41FA5}">
                      <a16:colId xmlns:a16="http://schemas.microsoft.com/office/drawing/2014/main" val="2316940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smtClean="0">
                          <a:effectLst/>
                          <a:latin typeface="Roboto" panose="020B0604020202020204" charset="0"/>
                        </a:rPr>
                        <a:t>1. Campaigns</a:t>
                      </a:r>
                      <a:endParaRPr lang="en-US" sz="1400" b="1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42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effectLst/>
                          <a:latin typeface="Roboto" panose="020B0604020202020204" charset="0"/>
                        </a:rPr>
                        <a:t>8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646895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87052"/>
              </p:ext>
            </p:extLst>
          </p:nvPr>
        </p:nvGraphicFramePr>
        <p:xfrm>
          <a:off x="276025" y="1652642"/>
          <a:ext cx="1304265" cy="74168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1304265">
                  <a:extLst>
                    <a:ext uri="{9D8B030D-6E8A-4147-A177-3AD203B41FA5}">
                      <a16:colId xmlns:a16="http://schemas.microsoft.com/office/drawing/2014/main" val="2316940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smtClean="0">
                          <a:effectLst/>
                          <a:latin typeface="Roboto" panose="020B0604020202020204" charset="0"/>
                        </a:rPr>
                        <a:t>2. Sources</a:t>
                      </a:r>
                      <a:endParaRPr lang="en-US" sz="1400" b="1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42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effectLst/>
                          <a:latin typeface="Roboto" panose="020B0604020202020204" charset="0"/>
                        </a:rPr>
                        <a:t>6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646895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91899"/>
              </p:ext>
            </p:extLst>
          </p:nvPr>
        </p:nvGraphicFramePr>
        <p:xfrm>
          <a:off x="2286001" y="843455"/>
          <a:ext cx="2066522" cy="149017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2066522">
                  <a:extLst>
                    <a:ext uri="{9D8B030D-6E8A-4147-A177-3AD203B41FA5}">
                      <a16:colId xmlns:a16="http://schemas.microsoft.com/office/drawing/2014/main" val="2102957329"/>
                    </a:ext>
                  </a:extLst>
                </a:gridCol>
              </a:tblGrid>
              <a:tr h="2980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smtClean="0">
                          <a:effectLst/>
                          <a:latin typeface="Roboto" panose="020B0604020202020204" charset="0"/>
                        </a:rPr>
                        <a:t>4.    Page</a:t>
                      </a:r>
                      <a:r>
                        <a:rPr lang="en-US" sz="1400" b="1" baseline="0" dirty="0" smtClean="0">
                          <a:effectLst/>
                          <a:latin typeface="Roboto" panose="020B0604020202020204" charset="0"/>
                        </a:rPr>
                        <a:t> Name</a:t>
                      </a:r>
                      <a:endParaRPr lang="en-US" sz="1400" b="1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59864"/>
                  </a:ext>
                </a:extLst>
              </a:tr>
              <a:tr h="29803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1 - landing_page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894664764"/>
                  </a:ext>
                </a:extLst>
              </a:tr>
              <a:tr h="29803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2 - shopping_cart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4262140382"/>
                  </a:ext>
                </a:extLst>
              </a:tr>
              <a:tr h="29803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3 - checkout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1334286253"/>
                  </a:ext>
                </a:extLst>
              </a:tr>
              <a:tr h="29803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4 - purchase</a:t>
                      </a:r>
                    </a:p>
                  </a:txBody>
                  <a:tcPr marL="0" marR="0" marT="19050" marB="19050" anchor="b"/>
                </a:tc>
                <a:extLst>
                  <a:ext uri="{0D108BD9-81ED-4DB2-BD59-A6C34878D82A}">
                    <a16:rowId xmlns:a16="http://schemas.microsoft.com/office/drawing/2014/main" val="295057279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User Journey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0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 First Touches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each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Responsible?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WITH first_touch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MIN(timestamp) as first_touch_at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ft_attr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SELECT ft.user_id,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ft.first_touch_at,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pv.utm_campaign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FROM first_touch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JOIN page_visits pv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ON ft.user_id = pv.user_id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AND ft.first_touch_at = pv.timestamp)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ft_attr.utm_source,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ft_attr.utm_campaign,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ft_attr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smtClean="0">
                <a:solidFill>
                  <a:srgbClr val="476274"/>
                </a:solidFill>
                <a:latin typeface="Roboto"/>
                <a:ea typeface="Roboto"/>
                <a:cs typeface="Roboto"/>
                <a:sym typeface="Roboto"/>
              </a:rPr>
              <a:t>The query includes creating temporary tables called first_touch and  ft_attr.  The last_touch table involves using the minimum timestamp, or first touch. After creating the temporary tables, a join was made on the existing table called page_visits.  This allowed for counting the number each first touch per campaign.</a:t>
            </a:r>
            <a:endParaRPr sz="1200" i="1" dirty="0">
              <a:solidFill>
                <a:srgbClr val="4762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21276053"/>
              </p:ext>
            </p:extLst>
          </p:nvPr>
        </p:nvGraphicFramePr>
        <p:xfrm>
          <a:off x="177975" y="3189000"/>
          <a:ext cx="4920900" cy="18954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>
                        <a:alpha val="8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>
                        <a:alpha val="8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medium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interview-with-cool-tshirts-founder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622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nytimes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getting-to-know-cool-tshirts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612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buzzfeed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ten-crazy-cool-tshirts-facts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576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google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cool-tshirts-search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169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4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 Last Touches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 Responsible?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WITH last_touch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SELECT 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MAX(timestamp) as last_touch_at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FROM page_visits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GROUP BY user_id),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lt_attr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SELECT lt.user_id,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lt.last_touch_at,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pv.utm_source,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  pv.utm_campaign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FROM last_touch lt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JOIN page_visits pv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ON lt.user_id = pv.user_id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AND lt.last_touch_at = pv.timestamp)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lt_attr.utm_source,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lt_attr.utm_campaign,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lt_attr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smtClean="0">
                <a:solidFill>
                  <a:srgbClr val="476274"/>
                </a:solidFill>
                <a:latin typeface="Roboto"/>
                <a:ea typeface="Roboto"/>
                <a:cs typeface="Roboto"/>
                <a:sym typeface="Roboto"/>
              </a:rPr>
              <a:t>The query includes creating temporary tables called last_touch and  lt_attr.  The last_touch table involves using the maximum timestamp, or last touch. After creating the temporary tables, a join was made on the existing table called page_visits.  Source and campaign columns were selected and counted. This allowed for counting the number of each last touch  by each campaign.</a:t>
            </a:r>
            <a:endParaRPr sz="1200" i="1" dirty="0">
              <a:solidFill>
                <a:srgbClr val="47627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21276053"/>
              </p:ext>
            </p:extLst>
          </p:nvPr>
        </p:nvGraphicFramePr>
        <p:xfrm>
          <a:off x="177975" y="3189000"/>
          <a:ext cx="4920900" cy="18954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>
                        <a:alpha val="8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>
                        <a:alpha val="8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medium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interview-with-cool-tshirts-founder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622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nytimes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Roboto" panose="020B0604020202020204" charset="0"/>
                        </a:rPr>
                        <a:t>getting-to-know-cool-tshirts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612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buzzfeed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ten-crazy-cool-tshirts-facts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576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google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cool-tshirts-search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Roboto" panose="020B0604020202020204" charset="0"/>
                        </a:rPr>
                        <a:t>169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32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Many Visitors Make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?		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count (distinct 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where page_name = '4 - purchase';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0846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smtClean="0">
                <a:solidFill>
                  <a:srgbClr val="476274"/>
                </a:solidFill>
                <a:latin typeface="Roboto"/>
                <a:ea typeface="Roboto"/>
                <a:cs typeface="Roboto"/>
                <a:sym typeface="Roboto"/>
              </a:rPr>
              <a:t>The query includes counting the distinct number of user id’s from the table “page_visits”  where “4 – purchase” occurs in the “page_name column.”</a:t>
            </a:r>
            <a:endParaRPr sz="1200" i="1" dirty="0">
              <a:solidFill>
                <a:srgbClr val="47627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016767516"/>
              </p:ext>
            </p:extLst>
          </p:nvPr>
        </p:nvGraphicFramePr>
        <p:xfrm>
          <a:off x="1643255" y="2551550"/>
          <a:ext cx="1592850" cy="752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Count Distinct User Id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F8600">
                        <a:alpha val="8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 smtClean="0">
                          <a:effectLst/>
                          <a:latin typeface="Roboto" panose="020B0604020202020204" charset="0"/>
                        </a:rPr>
                        <a:t>361</a:t>
                      </a:r>
                      <a:endParaRPr lang="en-US" sz="1200" b="0" dirty="0">
                        <a:effectLst/>
                        <a:latin typeface="Roboto" panose="020B060402020202020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2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1123</Words>
  <Application>Microsoft Office PowerPoint</Application>
  <PresentationFormat>On-screen Show (16:9)</PresentationFormat>
  <Paragraphs>296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Roboto Thin</vt:lpstr>
      <vt:lpstr>Roboto Black</vt:lpstr>
      <vt:lpstr>Roboto</vt:lpstr>
      <vt:lpstr>Arial</vt:lpstr>
      <vt:lpstr>Wingdings</vt:lpstr>
      <vt:lpstr>Courier New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Understanding Cool Tshirts Marketing Campaigns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Optimize the Campaign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Stovall, Connie</dc:creator>
  <cp:lastModifiedBy>Stovall, Connie</cp:lastModifiedBy>
  <cp:revision>54</cp:revision>
  <dcterms:modified xsi:type="dcterms:W3CDTF">2018-10-11T15:56:03Z</dcterms:modified>
</cp:coreProperties>
</file>